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59"/>
  </p:notesMasterIdLst>
  <p:sldIdLst>
    <p:sldId id="256" r:id="rId6"/>
    <p:sldId id="342" r:id="rId7"/>
    <p:sldId id="348" r:id="rId8"/>
    <p:sldId id="347" r:id="rId9"/>
    <p:sldId id="346" r:id="rId10"/>
    <p:sldId id="340" r:id="rId11"/>
    <p:sldId id="336" r:id="rId12"/>
    <p:sldId id="287" r:id="rId13"/>
    <p:sldId id="257" r:id="rId14"/>
    <p:sldId id="258" r:id="rId15"/>
    <p:sldId id="388" r:id="rId16"/>
    <p:sldId id="260" r:id="rId17"/>
    <p:sldId id="262" r:id="rId18"/>
    <p:sldId id="263" r:id="rId19"/>
    <p:sldId id="371" r:id="rId20"/>
    <p:sldId id="372" r:id="rId21"/>
    <p:sldId id="373" r:id="rId22"/>
    <p:sldId id="374" r:id="rId23"/>
    <p:sldId id="350" r:id="rId24"/>
    <p:sldId id="351" r:id="rId25"/>
    <p:sldId id="266" r:id="rId26"/>
    <p:sldId id="261" r:id="rId27"/>
    <p:sldId id="264" r:id="rId28"/>
    <p:sldId id="341" r:id="rId29"/>
    <p:sldId id="376" r:id="rId30"/>
    <p:sldId id="377" r:id="rId31"/>
    <p:sldId id="380" r:id="rId32"/>
    <p:sldId id="379" r:id="rId33"/>
    <p:sldId id="267" r:id="rId34"/>
    <p:sldId id="381" r:id="rId35"/>
    <p:sldId id="270" r:id="rId36"/>
    <p:sldId id="271" r:id="rId37"/>
    <p:sldId id="265" r:id="rId38"/>
    <p:sldId id="352" r:id="rId39"/>
    <p:sldId id="370" r:id="rId40"/>
    <p:sldId id="353" r:id="rId41"/>
    <p:sldId id="382" r:id="rId42"/>
    <p:sldId id="383" r:id="rId43"/>
    <p:sldId id="384" r:id="rId44"/>
    <p:sldId id="385" r:id="rId45"/>
    <p:sldId id="280" r:id="rId46"/>
    <p:sldId id="281" r:id="rId47"/>
    <p:sldId id="283" r:id="rId48"/>
    <p:sldId id="282" r:id="rId49"/>
    <p:sldId id="386" r:id="rId50"/>
    <p:sldId id="354" r:id="rId51"/>
    <p:sldId id="294" r:id="rId52"/>
    <p:sldId id="295" r:id="rId53"/>
    <p:sldId id="296" r:id="rId54"/>
    <p:sldId id="297" r:id="rId55"/>
    <p:sldId id="387" r:id="rId56"/>
    <p:sldId id="303" r:id="rId57"/>
    <p:sldId id="30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1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285B42-781D-46D4-BC78-8CC67324CF76}" v="32" dt="2023-04-11T17:17:42.9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786" autoAdjust="0"/>
  </p:normalViewPr>
  <p:slideViewPr>
    <p:cSldViewPr snapToGrid="0">
      <p:cViewPr varScale="1">
        <p:scale>
          <a:sx n="93" d="100"/>
          <a:sy n="93" d="100"/>
        </p:scale>
        <p:origin x="121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61295-2A9A-4002-ABEA-C8FC4A62D73E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C045C-A787-4C36-A815-E61418E055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334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C045C-A787-4C36-A815-E61418E0555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310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 some multiplication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C045C-A787-4C36-A815-E61418E0555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454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C045C-A787-4C36-A815-E61418E0555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143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C045C-A787-4C36-A815-E61418E0555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617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C045C-A787-4C36-A815-E61418E0555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395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C045C-A787-4C36-A815-E61418E0555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354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Remove long variable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C045C-A787-4C36-A815-E61418E0555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515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C045C-A787-4C36-A815-E61418E0555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485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C045C-A787-4C36-A815-E61418E0555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155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C045C-A787-4C36-A815-E61418E0555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42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C045C-A787-4C36-A815-E61418E0555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551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C045C-A787-4C36-A815-E61418E0555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685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C045C-A787-4C36-A815-E61418E0555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635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C045C-A787-4C36-A815-E61418E0555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86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C045C-A787-4C36-A815-E61418E0555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122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C045C-A787-4C36-A815-E61418E0555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71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DC2F-8645-445B-82C9-BDB7107B9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4E2E94-2196-49AD-A8AA-682D35F07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C82EA-5E3C-4AE6-8D03-7C61FD79C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62952-55B7-49B9-BF13-0BACFF6E7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5FBFF-A7C6-4489-98D4-E4C3B2C17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NTU Home · NTU Support">
            <a:extLst>
              <a:ext uri="{FF2B5EF4-FFF2-40B4-BE49-F238E27FC236}">
                <a16:creationId xmlns:a16="http://schemas.microsoft.com/office/drawing/2014/main" id="{DE37F073-1237-4CCE-A4B3-C5CCCF449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966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1576-B9D3-4829-9F1A-09806857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D0497-5C36-4919-BB65-D137E60A3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221CB-47B6-4C0A-96BA-C6050C4B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95F78-345D-4270-8DAE-2A68F84A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9C389-FC4A-4FA9-BA95-3455A86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NTU Home · NTU Support">
            <a:extLst>
              <a:ext uri="{FF2B5EF4-FFF2-40B4-BE49-F238E27FC236}">
                <a16:creationId xmlns:a16="http://schemas.microsoft.com/office/drawing/2014/main" id="{9CB844C5-206B-4CC8-9222-DED0D32002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140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06DC6B-6DCE-422B-BE79-E06B95D6DD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80BB4-0CC7-4DE6-9CC2-7A51C612F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3534D-C7E5-420D-BDB3-122B66FD5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EDA38-C64D-4AA2-A5CB-673E7235A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45520-35F7-45F0-9AC7-2216D56D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NTU Home · NTU Support">
            <a:extLst>
              <a:ext uri="{FF2B5EF4-FFF2-40B4-BE49-F238E27FC236}">
                <a16:creationId xmlns:a16="http://schemas.microsoft.com/office/drawing/2014/main" id="{AB97409D-F9B2-44EF-995F-AD11E38E1E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659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DC2F-8645-445B-82C9-BDB7107B9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4E2E94-2196-49AD-A8AA-682D35F07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C82EA-5E3C-4AE6-8D03-7C61FD79C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26/04/2022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62952-55B7-49B9-BF13-0BACFF6E7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Nottingham Trent University @DrAndyMack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5FBFF-A7C6-4489-98D4-E4C3B2C17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NTU Home · NTU Support">
            <a:extLst>
              <a:ext uri="{FF2B5EF4-FFF2-40B4-BE49-F238E27FC236}">
                <a16:creationId xmlns:a16="http://schemas.microsoft.com/office/drawing/2014/main" id="{DE37F073-1237-4CCE-A4B3-C5CCCF449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203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C2A5A-9086-4F47-9C61-3830366F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C64C-A8D0-4A3E-9FE0-AFC64E537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0FE59-4BBE-4FB4-82C6-E06FBA1BB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26/04/2022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FC45B-67B0-4779-92A1-1CE9592A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Nottingham Trent University @DrAndyMack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867C2-80B1-42C0-844F-5C4F0F21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NTU Home · NTU Support">
            <a:extLst>
              <a:ext uri="{FF2B5EF4-FFF2-40B4-BE49-F238E27FC236}">
                <a16:creationId xmlns:a16="http://schemas.microsoft.com/office/drawing/2014/main" id="{7E5F73FA-4B62-4A02-8C5E-6810D4D122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338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EDC5-1D4F-4788-92F4-C3E175BE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3EEB3-924F-412C-A9CB-5A2A4C02B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04803-F241-4600-89D6-97AAEC81C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26/04/2022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B6DE4-4719-4B62-8816-48E71591B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Nottingham Trent University @DrAndyMack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F3567-29BB-4243-8C5A-607EF3C11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NTU Home · NTU Support">
            <a:extLst>
              <a:ext uri="{FF2B5EF4-FFF2-40B4-BE49-F238E27FC236}">
                <a16:creationId xmlns:a16="http://schemas.microsoft.com/office/drawing/2014/main" id="{438E64B9-1B93-4D89-830B-D6F6BFAAD4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004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5CA2-B470-4FCA-BA8E-4F728D14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0B557-D14B-4DC6-8CDF-FA2CB2B6E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D1AA8-576F-4627-93BC-9968445FE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AF2AA-4482-410C-9FAE-CC6F9E789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26/04/2022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F92C3-91E1-48AB-BE00-B6A33E313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Nottingham Trent University @DrAndyMack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90B0E-A195-4C87-B351-4136F36A5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2" descr="NTU Home · NTU Support">
            <a:extLst>
              <a:ext uri="{FF2B5EF4-FFF2-40B4-BE49-F238E27FC236}">
                <a16:creationId xmlns:a16="http://schemas.microsoft.com/office/drawing/2014/main" id="{606B56A7-104E-41B4-9767-65C5C93472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746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F2BCF-918F-41D2-83A5-118F7B199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4A1AF-C6B5-40B7-9AF7-986B1ADF7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805B3-29E2-4804-ACD1-80C1607D5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FE7D91-9F04-4F89-A896-D5F3A4A73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D6E112-4BFB-44BB-A64D-F7644E959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1C1A4E-6772-4202-9DE8-6F4117573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26/04/2022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21D24E-48FC-4731-9B59-35D435A9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Nottingham Trent University @DrAndyMack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607521-B7FD-49E4-9F35-BBBF85E1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2" descr="NTU Home · NTU Support">
            <a:extLst>
              <a:ext uri="{FF2B5EF4-FFF2-40B4-BE49-F238E27FC236}">
                <a16:creationId xmlns:a16="http://schemas.microsoft.com/office/drawing/2014/main" id="{B32FD12C-8BCC-4DE6-9186-B32875575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195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4D2CD-0C56-4B54-B79D-F1F5677F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7CA6-2E57-4827-AFF1-7239DE3D2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26/04/2022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DE3129-3860-4441-B73F-2D8484FC0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Nottingham Trent University @DrAndyMack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95778-74BF-4CAF-A056-5E3510C9C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2" descr="NTU Home · NTU Support">
            <a:extLst>
              <a:ext uri="{FF2B5EF4-FFF2-40B4-BE49-F238E27FC236}">
                <a16:creationId xmlns:a16="http://schemas.microsoft.com/office/drawing/2014/main" id="{3F63DBF9-2582-4D37-B33E-ED8EC91A20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9028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D3C6EB-D151-4CDE-B64C-F19C8D562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26/04/2022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60717-25F6-4837-B1F7-97990DEE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Nottingham Trent University @DrAndyMack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043E-4434-4490-92FB-F78FDBD1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Picture 2" descr="NTU Home · NTU Support">
            <a:extLst>
              <a:ext uri="{FF2B5EF4-FFF2-40B4-BE49-F238E27FC236}">
                <a16:creationId xmlns:a16="http://schemas.microsoft.com/office/drawing/2014/main" id="{3F644371-F2D2-45D5-9CD1-F31E1BCE99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5517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DD777-52D0-4BC9-ADE7-95909D202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C601C-4B53-4DCE-A165-40AFD4DF8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85787-BD51-484D-AA93-1AFB94C0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1C6EE-712F-4309-8129-7A54F29A6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26/04/2022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DEB2A-F0EB-4873-A93A-AB4568588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Nottingham Trent University @DrAndyMack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AA815-25F0-406B-8235-FB5057F5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2" descr="NTU Home · NTU Support">
            <a:extLst>
              <a:ext uri="{FF2B5EF4-FFF2-40B4-BE49-F238E27FC236}">
                <a16:creationId xmlns:a16="http://schemas.microsoft.com/office/drawing/2014/main" id="{B18A9C12-638D-417E-AB84-FB84CE0606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10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C2A5A-9086-4F47-9C61-3830366F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C64C-A8D0-4A3E-9FE0-AFC64E537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0FE59-4BBE-4FB4-82C6-E06FBA1BB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FC45B-67B0-4779-92A1-1CE9592A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867C2-80B1-42C0-844F-5C4F0F21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NTU Home · NTU Support">
            <a:extLst>
              <a:ext uri="{FF2B5EF4-FFF2-40B4-BE49-F238E27FC236}">
                <a16:creationId xmlns:a16="http://schemas.microsoft.com/office/drawing/2014/main" id="{7E5F73FA-4B62-4A02-8C5E-6810D4D122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1648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6335-118C-44F6-AA43-2D08D4FA8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6C68EE-D9E7-43A1-8981-4EF3D0F87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3E28AF-A466-487F-91F6-0FDB8A2EA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1A2C7-48C0-45DB-B354-2F6F3F4AF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26/04/2022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A8718-B91E-4E87-89E6-761300F5F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Nottingham Trent University @DrAndyMack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17E73-4D89-4B98-A3CF-5FD3869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2" descr="NTU Home · NTU Support">
            <a:extLst>
              <a:ext uri="{FF2B5EF4-FFF2-40B4-BE49-F238E27FC236}">
                <a16:creationId xmlns:a16="http://schemas.microsoft.com/office/drawing/2014/main" id="{2BE69331-B9F7-4500-999B-8FB0DEF9D0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723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1576-B9D3-4829-9F1A-09806857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D0497-5C36-4919-BB65-D137E60A3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221CB-47B6-4C0A-96BA-C6050C4B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26/04/2022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95F78-345D-4270-8DAE-2A68F84A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Nottingham Trent University @DrAndyMack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9C389-FC4A-4FA9-BA95-3455A863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NTU Home · NTU Support">
            <a:extLst>
              <a:ext uri="{FF2B5EF4-FFF2-40B4-BE49-F238E27FC236}">
                <a16:creationId xmlns:a16="http://schemas.microsoft.com/office/drawing/2014/main" id="{9CB844C5-206B-4CC8-9222-DED0D32002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4199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06DC6B-6DCE-422B-BE79-E06B95D6DD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80BB4-0CC7-4DE6-9CC2-7A51C612F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3534D-C7E5-420D-BDB3-122B66FD5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26/04/2022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EDA38-C64D-4AA2-A5CB-673E7235A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Nottingham Trent University @DrAndyMack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45520-35F7-45F0-9AC7-2216D56D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NTU Home · NTU Support">
            <a:extLst>
              <a:ext uri="{FF2B5EF4-FFF2-40B4-BE49-F238E27FC236}">
                <a16:creationId xmlns:a16="http://schemas.microsoft.com/office/drawing/2014/main" id="{AB97409D-F9B2-44EF-995F-AD11E38E1E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65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EDC5-1D4F-4788-92F4-C3E175BE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3EEB3-924F-412C-A9CB-5A2A4C02B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04803-F241-4600-89D6-97AAEC81C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B6DE4-4719-4B62-8816-48E71591B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F3567-29BB-4243-8C5A-607EF3C11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NTU Home · NTU Support">
            <a:extLst>
              <a:ext uri="{FF2B5EF4-FFF2-40B4-BE49-F238E27FC236}">
                <a16:creationId xmlns:a16="http://schemas.microsoft.com/office/drawing/2014/main" id="{438E64B9-1B93-4D89-830B-D6F6BFAAD4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43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5CA2-B470-4FCA-BA8E-4F728D14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0B557-D14B-4DC6-8CDF-FA2CB2B6E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D1AA8-576F-4627-93BC-9968445FE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AF2AA-4482-410C-9FAE-CC6F9E789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F92C3-91E1-48AB-BE00-B6A33E313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90B0E-A195-4C87-B351-4136F36A5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2" descr="NTU Home · NTU Support">
            <a:extLst>
              <a:ext uri="{FF2B5EF4-FFF2-40B4-BE49-F238E27FC236}">
                <a16:creationId xmlns:a16="http://schemas.microsoft.com/office/drawing/2014/main" id="{606B56A7-104E-41B4-9767-65C5C93472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09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F2BCF-918F-41D2-83A5-118F7B199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4A1AF-C6B5-40B7-9AF7-986B1ADF7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805B3-29E2-4804-ACD1-80C1607D5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FE7D91-9F04-4F89-A896-D5F3A4A73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D6E112-4BFB-44BB-A64D-F7644E959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1C1A4E-6772-4202-9DE8-6F4117573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21D24E-48FC-4731-9B59-35D435A9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607521-B7FD-49E4-9F35-BBBF85E1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2" descr="NTU Home · NTU Support">
            <a:extLst>
              <a:ext uri="{FF2B5EF4-FFF2-40B4-BE49-F238E27FC236}">
                <a16:creationId xmlns:a16="http://schemas.microsoft.com/office/drawing/2014/main" id="{B32FD12C-8BCC-4DE6-9186-B32875575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21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4D2CD-0C56-4B54-B79D-F1F5677F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7CA6-2E57-4827-AFF1-7239DE3D2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DE3129-3860-4441-B73F-2D8484FC0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95778-74BF-4CAF-A056-5E3510C9C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2" descr="NTU Home · NTU Support">
            <a:extLst>
              <a:ext uri="{FF2B5EF4-FFF2-40B4-BE49-F238E27FC236}">
                <a16:creationId xmlns:a16="http://schemas.microsoft.com/office/drawing/2014/main" id="{3F63DBF9-2582-4D37-B33E-ED8EC91A20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441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D3C6EB-D151-4CDE-B64C-F19C8D562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60717-25F6-4837-B1F7-97990DEE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043E-4434-4490-92FB-F78FDBD1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Picture 2" descr="NTU Home · NTU Support">
            <a:extLst>
              <a:ext uri="{FF2B5EF4-FFF2-40B4-BE49-F238E27FC236}">
                <a16:creationId xmlns:a16="http://schemas.microsoft.com/office/drawing/2014/main" id="{3F644371-F2D2-45D5-9CD1-F31E1BCE99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201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DD777-52D0-4BC9-ADE7-95909D202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C601C-4B53-4DCE-A165-40AFD4DF8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85787-BD51-484D-AA93-1AFB94C0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1C6EE-712F-4309-8129-7A54F29A6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DEB2A-F0EB-4873-A93A-AB4568588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AA815-25F0-406B-8235-FB5057F5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2" descr="NTU Home · NTU Support">
            <a:extLst>
              <a:ext uri="{FF2B5EF4-FFF2-40B4-BE49-F238E27FC236}">
                <a16:creationId xmlns:a16="http://schemas.microsoft.com/office/drawing/2014/main" id="{B18A9C12-638D-417E-AB84-FB84CE0606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8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6335-118C-44F6-AA43-2D08D4FA8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6C68EE-D9E7-43A1-8981-4EF3D0F87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3E28AF-A466-487F-91F6-0FDB8A2EA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1A2C7-48C0-45DB-B354-2F6F3F4AF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A8718-B91E-4E87-89E6-761300F5F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17E73-4D89-4B98-A3CF-5FD38695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2" descr="NTU Home · NTU Support">
            <a:extLst>
              <a:ext uri="{FF2B5EF4-FFF2-40B4-BE49-F238E27FC236}">
                <a16:creationId xmlns:a16="http://schemas.microsoft.com/office/drawing/2014/main" id="{2BE69331-B9F7-4500-999B-8FB0DEF9D0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100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CB8FBF-B88B-4AB1-9127-F36C49D8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00E12-3094-44AF-8C79-15F34AE77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287EE-ED7E-4052-A8E5-492AC951A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916B1-D0F8-4369-B9A6-AD7E33003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Dr Andrew Mackenzie @DrAndyMack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52B64-F1E3-42A7-BC15-4B3CD0505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NTU Home · NTU Support">
            <a:extLst>
              <a:ext uri="{FF2B5EF4-FFF2-40B4-BE49-F238E27FC236}">
                <a16:creationId xmlns:a16="http://schemas.microsoft.com/office/drawing/2014/main" id="{E9296274-BA66-431B-8FAD-00968B81AB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77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CB8FBF-B88B-4AB1-9127-F36C49D8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00E12-3094-44AF-8C79-15F34AE77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287EE-ED7E-4052-A8E5-492AC951A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26/04/2022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916B1-D0F8-4369-B9A6-AD7E33003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Dr Andrew Mackenzie Nottingham Trent University @DrAndyMack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52B64-F1E3-42A7-BC15-4B3CD0505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73E43-FEBE-43CE-8A84-26BF1DBF621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NTU Home · NTU Support">
            <a:extLst>
              <a:ext uri="{FF2B5EF4-FFF2-40B4-BE49-F238E27FC236}">
                <a16:creationId xmlns:a16="http://schemas.microsoft.com/office/drawing/2014/main" id="{E9296274-BA66-431B-8FAD-00968B81AB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64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DA959-DC50-43F5-9361-93109B29CC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  <a:r>
              <a:rPr lang="en-GB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absolute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basics in doing stats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D95DF-E385-4AA9-8806-AEF617E850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 (well, some) theory, no data wrangling, just “here’s how to do a t test”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4CF78-8279-446A-BA59-300CE98B9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D6594-648F-4FC7-8326-B726179D9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7" name="Picture 2" descr="NTU Home · NTU Support">
            <a:extLst>
              <a:ext uri="{FF2B5EF4-FFF2-40B4-BE49-F238E27FC236}">
                <a16:creationId xmlns:a16="http://schemas.microsoft.com/office/drawing/2014/main" id="{18BB3E19-3DA8-425D-9CE6-3FAF81FFA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796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des on papers">
            <a:extLst>
              <a:ext uri="{FF2B5EF4-FFF2-40B4-BE49-F238E27FC236}">
                <a16:creationId xmlns:a16="http://schemas.microsoft.com/office/drawing/2014/main" id="{7362F3BC-CE38-D18D-77EE-8CB4D6402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7" r="21052" b="434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7CBBC3-CCE6-4F59-A07F-08ACD4DD0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569032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Part 1: the basics of R and doing basic stats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D6777-0545-480C-8C6E-217F1E783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7DDC7-2931-418C-B2BE-30831942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F5B25-0E41-4142-BF29-DF0A88D37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11" name="Picture 2" descr="NTU Home · NTU Support">
            <a:extLst>
              <a:ext uri="{FF2B5EF4-FFF2-40B4-BE49-F238E27FC236}">
                <a16:creationId xmlns:a16="http://schemas.microsoft.com/office/drawing/2014/main" id="{75215769-480A-46B8-BE01-285260489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958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A1B2-470B-97BE-4C6E-5263CB7E1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get the 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77C8B-7DBB-A1AE-CA75-E2108007F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https://github.com/jensroes/edge-hill-r-workshop/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C246E-B360-F3F8-C52C-3BD915F49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D5804-9C97-3CEE-11A0-CD2C0B739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2873206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5B1079-4F1D-4396-BE28-D66A6026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started with R studio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C5110D-CEFB-4E69-976B-E486401F2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6B9ADB-F525-463D-A7A7-7E680C0E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7DD50-0AE9-48D3-874B-0ECFF115F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6" name="Picture 2" descr="NTU Home · NTU Support">
            <a:extLst>
              <a:ext uri="{FF2B5EF4-FFF2-40B4-BE49-F238E27FC236}">
                <a16:creationId xmlns:a16="http://schemas.microsoft.com/office/drawing/2014/main" id="{5AD1E08A-6271-4E83-9B58-0AFE8D7AE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367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801C19-AD0D-48CD-912A-A8F6E9F39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1455"/>
          <a:stretch/>
        </p:blipFill>
        <p:spPr>
          <a:xfrm>
            <a:off x="636998" y="418101"/>
            <a:ext cx="10598680" cy="6021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EA5980-8B42-4540-B780-331969A35BB0}"/>
              </a:ext>
            </a:extLst>
          </p:cNvPr>
          <p:cNvSpPr txBox="1"/>
          <p:nvPr/>
        </p:nvSpPr>
        <p:spPr>
          <a:xfrm>
            <a:off x="1674687" y="2198670"/>
            <a:ext cx="377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where you write your </a:t>
            </a:r>
            <a:r>
              <a:rPr lang="en-GB" b="1" dirty="0"/>
              <a:t>scripts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D4FD0-6BB5-45D3-84E4-8555FD2ECC6A}"/>
              </a:ext>
            </a:extLst>
          </p:cNvPr>
          <p:cNvSpPr txBox="1"/>
          <p:nvPr/>
        </p:nvSpPr>
        <p:spPr>
          <a:xfrm>
            <a:off x="3506912" y="4210787"/>
            <a:ext cx="27500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Your outputs will appear here</a:t>
            </a:r>
          </a:p>
          <a:p>
            <a:endParaRPr lang="en-GB" dirty="0"/>
          </a:p>
          <a:p>
            <a:r>
              <a:rPr lang="en-GB" dirty="0"/>
              <a:t>This is where you can also write code that doesn’t go into your script.  e.g. to test something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C6CF0B-E1EC-4DF1-B061-6E8713593F31}"/>
              </a:ext>
            </a:extLst>
          </p:cNvPr>
          <p:cNvSpPr txBox="1"/>
          <p:nvPr/>
        </p:nvSpPr>
        <p:spPr>
          <a:xfrm>
            <a:off x="6945330" y="4037744"/>
            <a:ext cx="3678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where you can check things...  Plots and packages would be the main two things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951F07-5182-436A-8E6D-622EF7F4DAF3}"/>
              </a:ext>
            </a:extLst>
          </p:cNvPr>
          <p:cNvSpPr txBox="1"/>
          <p:nvPr/>
        </p:nvSpPr>
        <p:spPr>
          <a:xfrm>
            <a:off x="7489861" y="1520575"/>
            <a:ext cx="2640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where your items appear e.g. your models, datasets etc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EC4E4A-7AC4-4939-A097-92FDF2B22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462119-FFE9-4601-A3F5-DB6F74EF0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9" name="Picture 2" descr="NTU Home · NTU Support">
            <a:extLst>
              <a:ext uri="{FF2B5EF4-FFF2-40B4-BE49-F238E27FC236}">
                <a16:creationId xmlns:a16="http://schemas.microsoft.com/office/drawing/2014/main" id="{F6182018-CFAD-435F-B198-FA2A59377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030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467464-E117-400E-9D91-90BFAAF5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command – EXERCISE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F8AF2F-3875-416E-9B54-986DB12560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1. Type: 2 + 400 in the script panel (top left)</a:t>
            </a:r>
          </a:p>
          <a:p>
            <a:endParaRPr lang="en-GB" dirty="0"/>
          </a:p>
          <a:p>
            <a:r>
              <a:rPr lang="en-GB" dirty="0"/>
              <a:t>2. Then click Run (or CTRL Enter)</a:t>
            </a:r>
          </a:p>
          <a:p>
            <a:endParaRPr lang="en-GB" dirty="0"/>
          </a:p>
          <a:p>
            <a:r>
              <a:rPr lang="en-GB" dirty="0"/>
              <a:t>3. (The answer appears below in the console)</a:t>
            </a:r>
          </a:p>
          <a:p>
            <a:endParaRPr lang="en-GB" dirty="0"/>
          </a:p>
          <a:p>
            <a:r>
              <a:rPr lang="en-GB" dirty="0"/>
              <a:t>4. Put a # before the command</a:t>
            </a:r>
          </a:p>
          <a:p>
            <a:endParaRPr lang="en-GB" dirty="0"/>
          </a:p>
          <a:p>
            <a:r>
              <a:rPr lang="en-GB" dirty="0"/>
              <a:t>5. Now try to run the command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009971-912F-481A-8AB2-4C8A6D16A6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GB" i="1" dirty="0"/>
          </a:p>
          <a:p>
            <a:r>
              <a:rPr lang="en-GB" i="1" dirty="0">
                <a:solidFill>
                  <a:srgbClr val="0070C0"/>
                </a:solidFill>
              </a:rPr>
              <a:t>Highlights</a:t>
            </a:r>
          </a:p>
          <a:p>
            <a:endParaRPr lang="en-GB" i="1" dirty="0">
              <a:solidFill>
                <a:srgbClr val="0070C0"/>
              </a:solidFill>
            </a:endParaRPr>
          </a:p>
          <a:p>
            <a:pPr lvl="1"/>
            <a:r>
              <a:rPr lang="en-GB" i="1" dirty="0">
                <a:solidFill>
                  <a:srgbClr val="0070C0"/>
                </a:solidFill>
              </a:rPr>
              <a:t>Either click “Run” on the line you are on or CTRL Enter to run that command</a:t>
            </a:r>
          </a:p>
          <a:p>
            <a:pPr lvl="1"/>
            <a:endParaRPr lang="en-GB" i="1" dirty="0">
              <a:solidFill>
                <a:srgbClr val="0070C0"/>
              </a:solidFill>
            </a:endParaRPr>
          </a:p>
          <a:p>
            <a:pPr lvl="1"/>
            <a:r>
              <a:rPr lang="en-GB" i="1" dirty="0">
                <a:solidFill>
                  <a:srgbClr val="0070C0"/>
                </a:solidFill>
              </a:rPr>
              <a:t>If you highlight more than one line you can run all the commands at once</a:t>
            </a:r>
          </a:p>
          <a:p>
            <a:pPr lvl="1"/>
            <a:endParaRPr lang="en-GB" i="1" dirty="0">
              <a:solidFill>
                <a:srgbClr val="0070C0"/>
              </a:solidFill>
            </a:endParaRPr>
          </a:p>
          <a:p>
            <a:pPr lvl="1"/>
            <a:r>
              <a:rPr lang="en-GB" i="1" dirty="0">
                <a:solidFill>
                  <a:srgbClr val="0070C0"/>
                </a:solidFill>
              </a:rPr>
              <a:t>Anything after a “#” is now a comment and is not processed as a command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55BE5-6B37-423B-9015-4F1B496FE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133E74-0F9E-460C-B3E9-51C0E5E19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7" name="Picture 2" descr="NTU Home · NTU Support">
            <a:extLst>
              <a:ext uri="{FF2B5EF4-FFF2-40B4-BE49-F238E27FC236}">
                <a16:creationId xmlns:a16="http://schemas.microsoft.com/office/drawing/2014/main" id="{D169A2FF-B5FC-4DF8-BF6A-18883F2C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66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20E5A67-210B-4EB2-8E63-43509160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quick coding principles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38F2F5-D1DE-4844-8FC4-C74EC8F90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Functions</a:t>
            </a:r>
          </a:p>
          <a:p>
            <a:pPr lvl="1"/>
            <a:r>
              <a:rPr lang="en-GB" dirty="0"/>
              <a:t>These are inbuilt commands that contain instructions to perform a specific task</a:t>
            </a:r>
          </a:p>
          <a:p>
            <a:pPr lvl="2"/>
            <a:r>
              <a:rPr lang="en-GB" dirty="0"/>
              <a:t>“</a:t>
            </a:r>
            <a:r>
              <a:rPr lang="en-GB" dirty="0" err="1"/>
              <a:t>t.test</a:t>
            </a:r>
            <a:r>
              <a:rPr lang="en-GB" dirty="0"/>
              <a:t>”, “sum”, “plot”</a:t>
            </a:r>
          </a:p>
          <a:p>
            <a:pPr lvl="2"/>
            <a:endParaRPr lang="en-GB" dirty="0"/>
          </a:p>
          <a:p>
            <a:r>
              <a:rPr lang="en-GB" dirty="0"/>
              <a:t>Arguments</a:t>
            </a:r>
          </a:p>
          <a:p>
            <a:pPr lvl="1"/>
            <a:r>
              <a:rPr lang="en-GB" dirty="0"/>
              <a:t>These provide more information about a function</a:t>
            </a:r>
          </a:p>
          <a:p>
            <a:endParaRPr lang="en-GB" dirty="0"/>
          </a:p>
          <a:p>
            <a:r>
              <a:rPr lang="en-GB" dirty="0"/>
              <a:t>Object</a:t>
            </a:r>
          </a:p>
          <a:p>
            <a:pPr lvl="1"/>
            <a:r>
              <a:rPr lang="en-GB" dirty="0"/>
              <a:t>These are elements we create and name</a:t>
            </a:r>
          </a:p>
          <a:p>
            <a:pPr lvl="1"/>
            <a:r>
              <a:rPr lang="en-GB" dirty="0"/>
              <a:t>We can assign a calculation/operation that has used a function and argument to a object (sometimes referred to as a variable)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F3CDC-CD97-4252-9228-08CDA368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50FCE-15AC-4539-A7CD-FA1543F0B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761499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0716A-5564-4A85-A85C-7AA297360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Putting this all together…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22B88-592A-48A8-9EE7-A08ABFE95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4800" dirty="0" err="1"/>
              <a:t>TheAnswerToEverything</a:t>
            </a:r>
            <a:r>
              <a:rPr lang="en-GB" sz="4800" dirty="0"/>
              <a:t>   &lt;-   sum  (40, 2)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E3EA7-40AD-44E1-9893-E38CDA86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105EE-10F8-436D-BCF8-9BD914678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9014A9-D59F-439A-8276-551ED6F84011}"/>
              </a:ext>
            </a:extLst>
          </p:cNvPr>
          <p:cNvSpPr/>
          <p:nvPr/>
        </p:nvSpPr>
        <p:spPr>
          <a:xfrm>
            <a:off x="570016" y="3621974"/>
            <a:ext cx="6531428" cy="11756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4C482B-2918-427F-B864-4CDED2B03E4F}"/>
              </a:ext>
            </a:extLst>
          </p:cNvPr>
          <p:cNvSpPr/>
          <p:nvPr/>
        </p:nvSpPr>
        <p:spPr>
          <a:xfrm>
            <a:off x="7217228" y="3621974"/>
            <a:ext cx="727364" cy="11756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EA6DC-8B14-4053-9694-CBAD6C1A6DBD}"/>
              </a:ext>
            </a:extLst>
          </p:cNvPr>
          <p:cNvSpPr/>
          <p:nvPr/>
        </p:nvSpPr>
        <p:spPr>
          <a:xfrm>
            <a:off x="8078684" y="3621973"/>
            <a:ext cx="1279072" cy="11756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AA5B27-D35B-4C91-906A-62304FF6066F}"/>
              </a:ext>
            </a:extLst>
          </p:cNvPr>
          <p:cNvSpPr/>
          <p:nvPr/>
        </p:nvSpPr>
        <p:spPr>
          <a:xfrm>
            <a:off x="9502238" y="3596242"/>
            <a:ext cx="1708068" cy="11756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DE3F58-283A-4778-B349-43514D72001B}"/>
              </a:ext>
            </a:extLst>
          </p:cNvPr>
          <p:cNvSpPr txBox="1"/>
          <p:nvPr/>
        </p:nvSpPr>
        <p:spPr>
          <a:xfrm>
            <a:off x="2422566" y="2576945"/>
            <a:ext cx="2838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Object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6E8DCF-7E81-4F7A-A8C1-20AB340F5F80}"/>
              </a:ext>
            </a:extLst>
          </p:cNvPr>
          <p:cNvSpPr txBox="1"/>
          <p:nvPr/>
        </p:nvSpPr>
        <p:spPr>
          <a:xfrm>
            <a:off x="7938654" y="2576944"/>
            <a:ext cx="2838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2E87F8-C981-4641-A2D8-003B34F7EA2C}"/>
              </a:ext>
            </a:extLst>
          </p:cNvPr>
          <p:cNvSpPr txBox="1"/>
          <p:nvPr/>
        </p:nvSpPr>
        <p:spPr>
          <a:xfrm>
            <a:off x="9646227" y="2576943"/>
            <a:ext cx="2838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Arguments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BC3F7-7113-41D1-A9CA-54B2900AF340}"/>
              </a:ext>
            </a:extLst>
          </p:cNvPr>
          <p:cNvSpPr txBox="1"/>
          <p:nvPr/>
        </p:nvSpPr>
        <p:spPr>
          <a:xfrm>
            <a:off x="6734298" y="4951286"/>
            <a:ext cx="2838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“assign to”</a:t>
            </a:r>
          </a:p>
        </p:txBody>
      </p:sp>
    </p:spTree>
    <p:extLst>
      <p:ext uri="{BB962C8B-B14F-4D97-AF65-F5344CB8AC3E}">
        <p14:creationId xmlns:p14="http://schemas.microsoft.com/office/powerpoint/2010/main" val="421325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F0EAA-3399-423A-810B-1CF1DBD7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Operators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3E5B50-879E-42CB-B782-ED8839294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Basic mathematical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AEE06-73A6-4D0B-AF93-7470454423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+</a:t>
            </a:r>
          </a:p>
          <a:p>
            <a:r>
              <a:rPr lang="en-GB" dirty="0"/>
              <a:t>-</a:t>
            </a:r>
          </a:p>
          <a:p>
            <a:r>
              <a:rPr lang="en-GB" dirty="0"/>
              <a:t>*</a:t>
            </a:r>
          </a:p>
          <a:p>
            <a:r>
              <a:rPr lang="en-GB" dirty="0"/>
              <a:t>/</a:t>
            </a:r>
          </a:p>
          <a:p>
            <a:r>
              <a:rPr lang="en-GB" dirty="0"/>
              <a:t>&gt;</a:t>
            </a:r>
          </a:p>
          <a:p>
            <a:r>
              <a:rPr lang="en-GB" dirty="0"/>
              <a:t>&lt;</a:t>
            </a:r>
          </a:p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BA16B9-8879-4107-8C85-8817FBA05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Miscellaneous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734F9A-FFA9-4D6B-994D-7C92D2A2BA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~   “as a function of”</a:t>
            </a:r>
          </a:p>
          <a:p>
            <a:endParaRPr lang="en-GB" dirty="0"/>
          </a:p>
          <a:p>
            <a:r>
              <a:rPr lang="en-GB" dirty="0"/>
              <a:t>|  (pipe)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5AC1A-4B6C-4BEB-9F6C-CC2EA7C6C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C11B4-C102-4FA7-8511-C08FF2FF2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909609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CBAC-6252-4809-89EB-4818767B6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Magic ‘c’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5CF586-DA62-427A-A4A5-2CFBE623B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Concatenate (combine)</a:t>
            </a:r>
          </a:p>
          <a:p>
            <a:endParaRPr lang="en-GB" dirty="0"/>
          </a:p>
          <a:p>
            <a:r>
              <a:rPr lang="en-GB" dirty="0"/>
              <a:t>Combines objects, numbers, vectors etc into one</a:t>
            </a:r>
          </a:p>
          <a:p>
            <a:endParaRPr lang="en-GB" dirty="0"/>
          </a:p>
          <a:p>
            <a:r>
              <a:rPr lang="en-GB" dirty="0"/>
              <a:t> c(2,4,8)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7B5CF6-2641-475B-8853-E0FC17338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937C80-2DD6-45CF-9D17-9A0AF4B4C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454981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38DDA-DE8C-44D8-B1BD-E8477E66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215" y="2103437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1. Before anything else: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34DA3-E706-4185-9FAE-8A5E044BE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3661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400" dirty="0">
                <a:solidFill>
                  <a:schemeClr val="tx1"/>
                </a:solidFill>
              </a:rPr>
              <a:t>Use Projects!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2EE45-432F-4F0F-B844-EAC0EB85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F80C5-B1AE-4D51-AA3F-6B8A8898B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6" name="Picture 2" descr="NTU Home · NTU Support">
            <a:extLst>
              <a:ext uri="{FF2B5EF4-FFF2-40B4-BE49-F238E27FC236}">
                <a16:creationId xmlns:a16="http://schemas.microsoft.com/office/drawing/2014/main" id="{68045D4E-58C6-431E-B3EF-E80120833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882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DD787D-F84A-4C8E-A469-654331E6F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85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5DB930-16EC-43B4-AF29-F1BF3BDD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Dr Andrew Mackenzie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50B48-37F3-4A0F-9E6C-1A89BE24F6F1}"/>
              </a:ext>
            </a:extLst>
          </p:cNvPr>
          <p:cNvSpPr txBox="1"/>
          <p:nvPr/>
        </p:nvSpPr>
        <p:spPr>
          <a:xfrm>
            <a:off x="477981" y="4857008"/>
            <a:ext cx="402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Senior Lecturer</a:t>
            </a:r>
          </a:p>
          <a:p>
            <a:r>
              <a:rPr lang="en-GB" dirty="0"/>
              <a:t>Applied Visual Cognition &amp; Neuroscience</a:t>
            </a:r>
          </a:p>
          <a:p>
            <a:r>
              <a:rPr lang="en-GB" dirty="0"/>
              <a:t>Sports/Transport/Medicine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379FC-EB12-4120-9630-42E3EFC65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DAB2E-9AA0-4DFF-BBDB-125EC4188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12" name="Picture 2" descr="NTU Home · NTU Support">
            <a:extLst>
              <a:ext uri="{FF2B5EF4-FFF2-40B4-BE49-F238E27FC236}">
                <a16:creationId xmlns:a16="http://schemas.microsoft.com/office/drawing/2014/main" id="{19149DBF-FE61-4774-B6F1-271D30683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491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583C9C-CDB0-45F5-AA18-46522274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Projects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CAB2CC-2FDD-4A43-A093-FFD421583D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Projects are a lifesaver.  They stop the faff related to needing to set up directories, they keep everything tidy in one folder, and they make findings and re-running scripts much easier</a:t>
            </a:r>
          </a:p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65313-1B3D-47A9-9D70-00B55E618D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Create a suitable directory on your computer (a folder within a specific research project)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File -&gt; New Project -&gt; Existing Directory -&gt; Select the Folder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37D3CD-9504-49EA-A01A-E70A2D57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1E390-CE44-43DA-89C1-71B9FD444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9" name="Picture 2" descr="NTU Home · NTU Support">
            <a:extLst>
              <a:ext uri="{FF2B5EF4-FFF2-40B4-BE49-F238E27FC236}">
                <a16:creationId xmlns:a16="http://schemas.microsoft.com/office/drawing/2014/main" id="{B85079CB-168B-4759-ACF2-C0966EDF9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75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5B1079-4F1D-4396-BE28-D66A6026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Packages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C5110D-CEFB-4E69-976B-E486401F2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B60E03-2E29-45BA-8CE0-BB0F91F1E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C05BC-0D6B-49D3-BA40-F1B5DB9CD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6" name="Picture 2" descr="NTU Home · NTU Support">
            <a:extLst>
              <a:ext uri="{FF2B5EF4-FFF2-40B4-BE49-F238E27FC236}">
                <a16:creationId xmlns:a16="http://schemas.microsoft.com/office/drawing/2014/main" id="{9D06E990-0678-4E5E-8E91-51FBBD194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580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70CE-91C4-4439-81D7-7EB067DE5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Packages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3A6F6-C75A-4CF5-B566-84030F9D7D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Base R comes with many functions e.g. “</a:t>
            </a:r>
            <a:r>
              <a:rPr lang="en-GB" dirty="0" err="1"/>
              <a:t>t.test</a:t>
            </a:r>
            <a:r>
              <a:rPr lang="en-GB" dirty="0"/>
              <a:t>”</a:t>
            </a:r>
          </a:p>
          <a:p>
            <a:endParaRPr lang="en-GB" dirty="0"/>
          </a:p>
          <a:p>
            <a:r>
              <a:rPr lang="en-GB" dirty="0"/>
              <a:t>But you will likely need to use other functions</a:t>
            </a:r>
          </a:p>
          <a:p>
            <a:endParaRPr lang="en-GB" dirty="0"/>
          </a:p>
          <a:p>
            <a:r>
              <a:rPr lang="en-GB" dirty="0"/>
              <a:t>These come in different “packages”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CF5FF5-1C6C-422D-8EB8-B751247C88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i="1" dirty="0">
                <a:solidFill>
                  <a:srgbClr val="0070C0"/>
                </a:solidFill>
              </a:rPr>
              <a:t>Highlights</a:t>
            </a:r>
          </a:p>
          <a:p>
            <a:endParaRPr lang="en-GB" i="1" dirty="0">
              <a:solidFill>
                <a:srgbClr val="0070C0"/>
              </a:solidFill>
            </a:endParaRPr>
          </a:p>
          <a:p>
            <a:pPr lvl="1"/>
            <a:r>
              <a:rPr lang="en-GB" i="1" dirty="0">
                <a:solidFill>
                  <a:srgbClr val="0070C0"/>
                </a:solidFill>
              </a:rPr>
              <a:t>R studio is like a phone: it comes with some functionality, but you will likely install other apps to make the most out of your phone.  This is the equivalent to what “packages” are</a:t>
            </a:r>
          </a:p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CE142C-97AD-4140-BCB8-5B7335C00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B196F-3CB9-46DF-992D-7ED47A888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7" name="Picture 2" descr="NTU Home · NTU Support">
            <a:extLst>
              <a:ext uri="{FF2B5EF4-FFF2-40B4-BE49-F238E27FC236}">
                <a16:creationId xmlns:a16="http://schemas.microsoft.com/office/drawing/2014/main" id="{24026A2D-73B7-4C35-9694-81B9FC5B9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7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70CE-91C4-4439-81D7-7EB067DE5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Installing Packages – EXERCISE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3A6F6-C75A-4CF5-B566-84030F9D7D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Type: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solidFill>
                  <a:schemeClr val="accent1"/>
                </a:solidFill>
              </a:rPr>
              <a:t>install.packages</a:t>
            </a:r>
            <a:r>
              <a:rPr lang="en-GB" dirty="0">
                <a:solidFill>
                  <a:schemeClr val="accent1"/>
                </a:solidFill>
              </a:rPr>
              <a:t>(“</a:t>
            </a:r>
            <a:r>
              <a:rPr lang="en-GB" dirty="0" err="1">
                <a:solidFill>
                  <a:schemeClr val="accent1"/>
                </a:solidFill>
              </a:rPr>
              <a:t>readxl</a:t>
            </a:r>
            <a:r>
              <a:rPr lang="en-GB" dirty="0">
                <a:solidFill>
                  <a:schemeClr val="accent1"/>
                </a:solidFill>
              </a:rPr>
              <a:t>”)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</a:rPr>
              <a:t>library(</a:t>
            </a:r>
            <a:r>
              <a:rPr lang="en-GB" dirty="0" err="1">
                <a:solidFill>
                  <a:schemeClr val="accent1"/>
                </a:solidFill>
              </a:rPr>
              <a:t>readxl</a:t>
            </a:r>
            <a:r>
              <a:rPr lang="en-GB" dirty="0">
                <a:solidFill>
                  <a:schemeClr val="accent1"/>
                </a:solidFill>
              </a:rPr>
              <a:t>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BE5B17-02C5-4027-8C5C-91B26E102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D9A19-51CF-4758-8F05-CD86B0E73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6" name="Picture 2" descr="NTU Home · NTU Support">
            <a:extLst>
              <a:ext uri="{FF2B5EF4-FFF2-40B4-BE49-F238E27FC236}">
                <a16:creationId xmlns:a16="http://schemas.microsoft.com/office/drawing/2014/main" id="{F972B48C-19A6-4AB1-919B-1BA7BEDE0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297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B3B50-C1DC-442A-A801-6EBF29F48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3. Reading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7AE56-0D82-42A3-93BB-070756300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Read in your data and assign it to something </a:t>
            </a:r>
            <a:r>
              <a:rPr lang="en-GB" u="sng" dirty="0"/>
              <a:t>meaningful</a:t>
            </a:r>
          </a:p>
          <a:p>
            <a:endParaRPr lang="en-GB" dirty="0"/>
          </a:p>
          <a:p>
            <a:r>
              <a:rPr lang="en-GB" dirty="0"/>
              <a:t>Click on “Import Dataset” (top right, in the environment tab)</a:t>
            </a:r>
          </a:p>
          <a:p>
            <a:r>
              <a:rPr lang="en-GB" dirty="0"/>
              <a:t>Read from excel (data does not need to be in .csv format)</a:t>
            </a:r>
          </a:p>
          <a:p>
            <a:r>
              <a:rPr lang="en-GB" dirty="0">
                <a:solidFill>
                  <a:schemeClr val="accent1"/>
                </a:solidFill>
              </a:rPr>
              <a:t>Identify the data “Sports Cognition”</a:t>
            </a:r>
          </a:p>
          <a:p>
            <a:r>
              <a:rPr lang="en-GB" dirty="0"/>
              <a:t>Change the name of the dataset below</a:t>
            </a:r>
          </a:p>
          <a:p>
            <a:pPr lvl="1"/>
            <a:r>
              <a:rPr lang="en-GB" dirty="0"/>
              <a:t>I also use the prefix “</a:t>
            </a:r>
            <a:r>
              <a:rPr lang="en-GB" dirty="0" err="1"/>
              <a:t>df</a:t>
            </a:r>
            <a:r>
              <a:rPr lang="en-GB" dirty="0"/>
              <a:t>_” for datasets (</a:t>
            </a:r>
            <a:r>
              <a:rPr lang="en-GB" dirty="0" err="1"/>
              <a:t>dataframes</a:t>
            </a:r>
            <a:r>
              <a:rPr lang="en-GB" dirty="0"/>
              <a:t>)</a:t>
            </a:r>
          </a:p>
          <a:p>
            <a:r>
              <a:rPr lang="en-GB" dirty="0"/>
              <a:t>(Copy the code if you want to put it into your script [recommended])</a:t>
            </a:r>
          </a:p>
          <a:p>
            <a:r>
              <a:rPr lang="en-GB" dirty="0"/>
              <a:t>Click Import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047A5-9056-4545-A2E5-4988061F0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808C7-662E-43BB-B21E-1B79AF83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6" name="Picture 2" descr="NTU Home · NTU Support">
            <a:extLst>
              <a:ext uri="{FF2B5EF4-FFF2-40B4-BE49-F238E27FC236}">
                <a16:creationId xmlns:a16="http://schemas.microsoft.com/office/drawing/2014/main" id="{F66EBDFF-634B-4164-81CD-74E7F0B26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450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3693-C5BE-BD94-EF9E-3332623C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Mackenzie et al (2022)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CE35E-8BD7-F028-37DD-3BCF020E2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49" y="1825624"/>
            <a:ext cx="2377611" cy="4351338"/>
          </a:xfrm>
        </p:spPr>
        <p:txBody>
          <a:bodyPr/>
          <a:lstStyle/>
          <a:p>
            <a:r>
              <a:rPr lang="en-GB" dirty="0"/>
              <a:t>Exploring cognitive ability across sports groups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16E31-5A76-1D67-C718-C880F0D5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AA134-FA7B-0543-AFDD-7991C52CB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15FB7-FCF7-7976-5CAD-134ABBFBA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1910" r="64860" b="8277"/>
          <a:stretch/>
        </p:blipFill>
        <p:spPr>
          <a:xfrm>
            <a:off x="3215811" y="1646237"/>
            <a:ext cx="8789543" cy="43513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0E88E1-5DBD-75A0-F8AE-4526056B6E64}"/>
              </a:ext>
            </a:extLst>
          </p:cNvPr>
          <p:cNvSpPr/>
          <p:nvPr/>
        </p:nvSpPr>
        <p:spPr>
          <a:xfrm>
            <a:off x="5568593" y="1646237"/>
            <a:ext cx="698643" cy="43513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52CD3A-A2CE-09C2-3A7E-8DB5270BB252}"/>
              </a:ext>
            </a:extLst>
          </p:cNvPr>
          <p:cNvSpPr/>
          <p:nvPr/>
        </p:nvSpPr>
        <p:spPr>
          <a:xfrm>
            <a:off x="7931649" y="1646237"/>
            <a:ext cx="1993187" cy="43513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E1651F-EA17-A555-259B-68CAD854F747}"/>
              </a:ext>
            </a:extLst>
          </p:cNvPr>
          <p:cNvSpPr/>
          <p:nvPr/>
        </p:nvSpPr>
        <p:spPr>
          <a:xfrm>
            <a:off x="11250202" y="1646236"/>
            <a:ext cx="798817" cy="43513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67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1344-346A-40CF-A83A-462B3836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Object Tracking (MOT)</a:t>
            </a:r>
          </a:p>
        </p:txBody>
      </p:sp>
      <p:pic>
        <p:nvPicPr>
          <p:cNvPr id="4" name="Multiple Object Tracking demo-lAQM4QJRYV8_x264">
            <a:hlinkClick r:id="" action="ppaction://media"/>
            <a:extLst>
              <a:ext uri="{FF2B5EF4-FFF2-40B4-BE49-F238E27FC236}">
                <a16:creationId xmlns:a16="http://schemas.microsoft.com/office/drawing/2014/main" id="{B576DE05-5DD4-425B-A564-5C05993248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3815" y="1539571"/>
            <a:ext cx="7824369" cy="440120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E35537-13E5-4B47-BD81-D42CBBC6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5E3E2-ADFE-483F-B977-44B269EF7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Andrew Mackenzie @DrAndyMack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60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6DFB186-24AD-21A9-C312-C17C834ED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Object Avoidance (MOA)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0C5E0-F0B6-66AF-D56F-1D807AE9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AEEF8-CD7B-1B27-387B-C82DBFDB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9" name="MOA Example ICAP">
            <a:hlinkClick r:id="" action="ppaction://media"/>
            <a:extLst>
              <a:ext uri="{FF2B5EF4-FFF2-40B4-BE49-F238E27FC236}">
                <a16:creationId xmlns:a16="http://schemas.microsoft.com/office/drawing/2014/main" id="{AE3C8642-7A9E-E762-6B93-7E344BBD55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1344-346A-40CF-A83A-462B38362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63" y="740033"/>
            <a:ext cx="10946258" cy="1643571"/>
          </a:xfrm>
        </p:spPr>
        <p:txBody>
          <a:bodyPr>
            <a:normAutofit fontScale="90000"/>
          </a:bodyPr>
          <a:lstStyle/>
          <a:p>
            <a:r>
              <a:rPr lang="en-GB" sz="4900" dirty="0"/>
              <a:t>Cognitive Processing Speed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5122" name="Picture 2" descr="figure 7">
            <a:extLst>
              <a:ext uri="{FF2B5EF4-FFF2-40B4-BE49-F238E27FC236}">
                <a16:creationId xmlns:a16="http://schemas.microsoft.com/office/drawing/2014/main" id="{DD25FE84-A12B-4FE2-952A-50919E314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85" y="2065596"/>
            <a:ext cx="2460230" cy="359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053D0E2-C67F-44CF-91AB-437BA4BB3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A2DFB02-F159-4EDD-A2B4-BC17DC6B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Andrew Mackenzie @DrAndyMack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62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5B1079-4F1D-4396-BE28-D66A6026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What should my data look like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C5110D-CEFB-4E69-976B-E486401F2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Dependent on the function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175E9D-920E-40C0-81C6-0860363F0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AFA81F-3048-47BF-96E5-2B4929712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6" name="Picture 2" descr="NTU Home · NTU Support">
            <a:extLst>
              <a:ext uri="{FF2B5EF4-FFF2-40B4-BE49-F238E27FC236}">
                <a16:creationId xmlns:a16="http://schemas.microsoft.com/office/drawing/2014/main" id="{FFC61AC3-5DF1-4150-AD2E-3E0EB49F9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40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5B83617-B6C7-4557-9513-77E13B856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7" r="23585" b="1393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5DB930-16EC-43B4-AF29-F1BF3BDD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Dr Sarah Gardner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50B48-37F3-4A0F-9E6C-1A89BE24F6F1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Principle Lecturer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Social Psychology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Bullying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Statistical Modelling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58361D-48E6-4108-AF3D-196D1D58B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12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07BBB-78DF-4C4D-BDD8-2CAD7444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 Andrew Mackenzie Nottingham Trent University @DrAndyMack</a:t>
            </a:r>
          </a:p>
        </p:txBody>
      </p:sp>
      <p:pic>
        <p:nvPicPr>
          <p:cNvPr id="12" name="Picture 2" descr="NTU Home · NTU Support">
            <a:extLst>
              <a:ext uri="{FF2B5EF4-FFF2-40B4-BE49-F238E27FC236}">
                <a16:creationId xmlns:a16="http://schemas.microsoft.com/office/drawing/2014/main" id="{DB17E2A7-57DB-422D-925D-40D61B7C8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381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2BFAC5-8CC2-A2B8-EEF9-C681F52F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Types of layouts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37D2BD-4363-104B-1CD3-F4850CF2B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“Wide” Format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CA6D1C4-8DD7-65F4-F778-E72E6B834A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E.g. one row per participant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B93006-0C14-02DC-C3D9-3E0018CFF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“Long Format”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DC9E59C-9696-A29B-0A37-459156D0D4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684178" cy="3684588"/>
          </a:xfrm>
        </p:spPr>
        <p:txBody>
          <a:bodyPr/>
          <a:lstStyle/>
          <a:p>
            <a:r>
              <a:rPr lang="en-GB" dirty="0"/>
              <a:t>E.g. one row were trial/observation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B20E-6094-357A-122B-D9FD105E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BE555-523B-3AA9-5FF9-75F851E5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7E9136D-F784-CA51-C0A0-E2AF1870B3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842932"/>
              </p:ext>
            </p:extLst>
          </p:nvPr>
        </p:nvGraphicFramePr>
        <p:xfrm>
          <a:off x="9363673" y="1614487"/>
          <a:ext cx="1828800" cy="400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45356693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623499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6215268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PID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Trial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Score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63435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AM01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1140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11467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AM01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B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1423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6699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AM01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1277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2147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AM01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1954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68438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AM01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1793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18997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AM01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1979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72669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AM01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1286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88009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AM01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1220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18215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AM01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I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1293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47040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AM01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J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1268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97928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RD02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1714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09883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RD02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B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1956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7662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RD02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1416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02858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RD02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1525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90226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RD02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1628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96116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RD02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1723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51258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RD02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1952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67817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RD02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1079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49360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RD02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I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1372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70451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RD02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J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1090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3544006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E99CEE2-7DF2-50F8-5DDE-788B29823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486437"/>
              </p:ext>
            </p:extLst>
          </p:nvPr>
        </p:nvGraphicFramePr>
        <p:xfrm>
          <a:off x="554805" y="3563349"/>
          <a:ext cx="795020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12084385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91179016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74325941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799661239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45235042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421227300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80754343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819546019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768204624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332471044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11127721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PID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TrialAScore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TrialBScore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TrialCScore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TrialDScore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TrialEScore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TrialFScore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TrialGScore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TrialHScore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TrialIScore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TrialJScore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78303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AM01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1356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1695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1686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1330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1711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1111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1392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1115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1666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1654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62605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RD02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1613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1665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1370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1171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1931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1989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1966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1916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1288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1727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6246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7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2" grpId="0" build="p"/>
      <p:bldP spid="1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445571-E7F0-44FA-BB08-98BC53673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Do I need to use R to sort/wrangle/clean my data?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D597DA-BACC-48A4-82FA-6E0983375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540D3B-E180-462E-93EA-C019AE306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A3B11-2B4D-4933-AC06-3C7AEEAF0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6" name="Picture 2" descr="NTU Home · NTU Support">
            <a:extLst>
              <a:ext uri="{FF2B5EF4-FFF2-40B4-BE49-F238E27FC236}">
                <a16:creationId xmlns:a16="http://schemas.microsoft.com/office/drawing/2014/main" id="{D97A79A1-2C6B-428F-8F89-28B0B2DA1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754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45DF-55CD-4751-A90A-6A70AC79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No….but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151AF-A30C-4829-8DDF-701663FE5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FD085-08C9-43AC-B5B5-C926091C4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069E6-1A4C-4B46-A35E-63C899EE8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6" name="Picture 2" descr="NTU Home · NTU Support">
            <a:extLst>
              <a:ext uri="{FF2B5EF4-FFF2-40B4-BE49-F238E27FC236}">
                <a16:creationId xmlns:a16="http://schemas.microsoft.com/office/drawing/2014/main" id="{38A20301-BF37-4FC8-A2B2-271560E5A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04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1DF97-4CB9-4606-A00E-3D75A4116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And that’s all you need to know to get started!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F00671-0638-49D6-9881-31A0E4295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do some statistical tests :D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5673D4-A26E-47FE-B201-9C703453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8CA4C6-1005-47B1-ACC0-6AAA58D7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6" name="Picture 2" descr="NTU Home · NTU Support">
            <a:extLst>
              <a:ext uri="{FF2B5EF4-FFF2-40B4-BE49-F238E27FC236}">
                <a16:creationId xmlns:a16="http://schemas.microsoft.com/office/drawing/2014/main" id="{D78A9C3C-790F-4102-9191-DB4E075A2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778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7818-618F-49C5-B1F0-66C5CB3A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data checking and some basic descriptives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C8CC8-22BA-472E-B896-15F83BFA5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…But much better ways of doing this. This is just rough stuff for now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74065-49F0-4090-8078-F3707E1E2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CEEB9-F3B3-4608-BDAE-9976DCE0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4157393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A474FC-5361-46C6-80B1-9169C5A1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Always check your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CFF422-9609-4449-A6D6-3EB385125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Make sure your variables are in the appropriate typing</a:t>
            </a:r>
          </a:p>
          <a:p>
            <a:pPr lvl="1"/>
            <a:r>
              <a:rPr lang="en-GB" dirty="0"/>
              <a:t>If they are categories (e.g. Group 1; Group 2), you want to check they are “factors”</a:t>
            </a:r>
          </a:p>
          <a:p>
            <a:pPr lvl="1"/>
            <a:r>
              <a:rPr lang="en-GB" dirty="0"/>
              <a:t>If they are numbers, you want to make sure they are numeric</a:t>
            </a:r>
          </a:p>
          <a:p>
            <a:pPr lvl="1"/>
            <a:endParaRPr lang="en-GB" dirty="0"/>
          </a:p>
          <a:p>
            <a:r>
              <a:rPr lang="en-GB" dirty="0"/>
              <a:t>Lots of ways to do this. One easy way is to use “str”:</a:t>
            </a:r>
          </a:p>
          <a:p>
            <a:pPr lvl="1"/>
            <a:r>
              <a:rPr lang="en-GB" i="1" dirty="0">
                <a:solidFill>
                  <a:schemeClr val="accent1"/>
                </a:solidFill>
              </a:rPr>
              <a:t>str(</a:t>
            </a:r>
            <a:r>
              <a:rPr lang="en-GB" i="1" dirty="0" err="1">
                <a:solidFill>
                  <a:schemeClr val="accent1"/>
                </a:solidFill>
              </a:rPr>
              <a:t>df_Sports</a:t>
            </a:r>
            <a:r>
              <a:rPr lang="en-GB" i="1" dirty="0">
                <a:solidFill>
                  <a:schemeClr val="accent1"/>
                </a:solidFill>
              </a:rPr>
              <a:t>)</a:t>
            </a:r>
          </a:p>
          <a:p>
            <a:pPr lvl="1"/>
            <a:endParaRPr lang="en-GB" i="1" dirty="0">
              <a:solidFill>
                <a:schemeClr val="accent1"/>
              </a:solidFill>
            </a:endParaRPr>
          </a:p>
          <a:p>
            <a:r>
              <a:rPr lang="en-GB" i="1" dirty="0"/>
              <a:t>To change variables to the appropriate typing (e.g. a factor) we can use “</a:t>
            </a:r>
            <a:r>
              <a:rPr lang="en-GB" dirty="0" err="1"/>
              <a:t>as.factor</a:t>
            </a:r>
            <a:r>
              <a:rPr lang="en-GB" i="1" dirty="0"/>
              <a:t>”</a:t>
            </a:r>
          </a:p>
          <a:p>
            <a:pPr lvl="1"/>
            <a:r>
              <a:rPr lang="en-GB" i="1" dirty="0" err="1">
                <a:solidFill>
                  <a:schemeClr val="accent1"/>
                </a:solidFill>
              </a:rPr>
              <a:t>df_Sports$SportsGroup</a:t>
            </a:r>
            <a:r>
              <a:rPr lang="en-GB" i="1" dirty="0">
                <a:solidFill>
                  <a:schemeClr val="accent1"/>
                </a:solidFill>
              </a:rPr>
              <a:t> &lt;- </a:t>
            </a:r>
            <a:r>
              <a:rPr lang="en-GB" i="1" dirty="0" err="1">
                <a:solidFill>
                  <a:schemeClr val="accent1"/>
                </a:solidFill>
              </a:rPr>
              <a:t>as.factor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df_Sports$SportsGroup</a:t>
            </a:r>
            <a:r>
              <a:rPr lang="en-GB" i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8A5DE-D6D4-480C-BB6C-95A806FB5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B4ECE-639D-4E88-8EEC-722B96FCB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533497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AB1E69-9A69-4366-9626-9EE0EFBE2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basic descriptive and plot 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B8F011-4F15-4240-9818-087B337BDF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mean</a:t>
            </a:r>
          </a:p>
          <a:p>
            <a:r>
              <a:rPr lang="en-GB" dirty="0" err="1"/>
              <a:t>sd</a:t>
            </a:r>
            <a:endParaRPr lang="en-GB" dirty="0"/>
          </a:p>
          <a:p>
            <a:r>
              <a:rPr lang="en-GB" dirty="0"/>
              <a:t>max</a:t>
            </a:r>
          </a:p>
          <a:p>
            <a:r>
              <a:rPr lang="en-GB" dirty="0"/>
              <a:t>min</a:t>
            </a:r>
          </a:p>
          <a:p>
            <a:r>
              <a:rPr lang="en-GB" dirty="0"/>
              <a:t>boxplot</a:t>
            </a:r>
          </a:p>
          <a:p>
            <a:r>
              <a:rPr lang="en-GB" dirty="0"/>
              <a:t>hist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EB9B9F-EA41-49EC-8F7A-0092C7EB74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Note, all these base R functions use the “$” syntax: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df$VariableName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E.g. mean(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df$Score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D20E2-92F5-4FF5-9116-E83ADD80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86D3D-DCD5-4CFB-AA5E-23307EBA1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273522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EFD32D-0375-4231-9329-7055F64D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Correlations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FC757-0A7C-44A6-8462-C695141A3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3083DE-1B61-4E61-ACDF-3403E1413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0A050A-6311-42FF-9DE4-B232B44D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535956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12225-2C65-44E4-B528-EA8024AA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B0445-E1D1-4295-AF8E-22E289771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Run the test</a:t>
            </a:r>
          </a:p>
          <a:p>
            <a:endParaRPr lang="en-GB" dirty="0"/>
          </a:p>
          <a:p>
            <a:r>
              <a:rPr lang="en-GB" sz="2000" i="1" dirty="0">
                <a:solidFill>
                  <a:schemeClr val="accent1"/>
                </a:solidFill>
              </a:rPr>
              <a:t>m1.corr &lt;- </a:t>
            </a:r>
            <a:r>
              <a:rPr lang="en-GB" sz="2000" i="1" dirty="0" err="1">
                <a:solidFill>
                  <a:schemeClr val="accent6">
                    <a:lumMod val="50000"/>
                  </a:schemeClr>
                </a:solidFill>
              </a:rPr>
              <a:t>cor.test</a:t>
            </a:r>
            <a:r>
              <a:rPr lang="en-GB" sz="2000" i="1" dirty="0">
                <a:solidFill>
                  <a:schemeClr val="accent1"/>
                </a:solidFill>
              </a:rPr>
              <a:t>(</a:t>
            </a:r>
            <a:r>
              <a:rPr lang="en-GB" sz="2000" i="1" dirty="0" err="1">
                <a:solidFill>
                  <a:schemeClr val="tx2">
                    <a:lumMod val="50000"/>
                  </a:schemeClr>
                </a:solidFill>
              </a:rPr>
              <a:t>df_Sports$DSST</a:t>
            </a:r>
            <a:r>
              <a:rPr lang="en-GB" sz="2000" i="1" dirty="0">
                <a:solidFill>
                  <a:schemeClr val="accent1"/>
                </a:solidFill>
              </a:rPr>
              <a:t>,  </a:t>
            </a:r>
            <a:r>
              <a:rPr lang="en-GB" sz="2000" i="1" dirty="0" err="1">
                <a:solidFill>
                  <a:srgbClr val="7030A0"/>
                </a:solidFill>
              </a:rPr>
              <a:t>df_Sports$LogitMOT</a:t>
            </a:r>
            <a:r>
              <a:rPr lang="en-GB" sz="2000" i="1" dirty="0">
                <a:solidFill>
                  <a:schemeClr val="accent1"/>
                </a:solidFill>
              </a:rPr>
              <a:t>,  </a:t>
            </a:r>
            <a:r>
              <a:rPr lang="en-GB" sz="2000" i="1" dirty="0">
                <a:solidFill>
                  <a:srgbClr val="002060"/>
                </a:solidFill>
              </a:rPr>
              <a:t>method = "</a:t>
            </a:r>
            <a:r>
              <a:rPr lang="en-GB" sz="2000" i="1" dirty="0" err="1">
                <a:solidFill>
                  <a:srgbClr val="002060"/>
                </a:solidFill>
              </a:rPr>
              <a:t>pearson</a:t>
            </a:r>
            <a:r>
              <a:rPr lang="en-GB" sz="2000" i="1" dirty="0">
                <a:solidFill>
                  <a:srgbClr val="002060"/>
                </a:solidFill>
              </a:rPr>
              <a:t>")</a:t>
            </a:r>
          </a:p>
          <a:p>
            <a:endParaRPr lang="en-GB" sz="2000" dirty="0"/>
          </a:p>
          <a:p>
            <a:r>
              <a:rPr lang="en-GB" dirty="0"/>
              <a:t>4. View the results</a:t>
            </a:r>
          </a:p>
          <a:p>
            <a:pPr lvl="1"/>
            <a:r>
              <a:rPr lang="en-GB" dirty="0"/>
              <a:t>m1.corr</a:t>
            </a:r>
          </a:p>
          <a:p>
            <a:pPr lvl="1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DC6FB-27C2-4CEA-BA99-BDCF1BB66945}"/>
              </a:ext>
            </a:extLst>
          </p:cNvPr>
          <p:cNvSpPr/>
          <p:nvPr/>
        </p:nvSpPr>
        <p:spPr>
          <a:xfrm>
            <a:off x="1150706" y="2574101"/>
            <a:ext cx="863029" cy="585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A2709-BDF7-47C3-A8B3-2BC3646C4719}"/>
              </a:ext>
            </a:extLst>
          </p:cNvPr>
          <p:cNvSpPr txBox="1"/>
          <p:nvPr/>
        </p:nvSpPr>
        <p:spPr>
          <a:xfrm>
            <a:off x="1017141" y="3401129"/>
            <a:ext cx="1130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What you are calling the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7C38A-708B-4510-B8FD-F8CFCA6D93ED}"/>
              </a:ext>
            </a:extLst>
          </p:cNvPr>
          <p:cNvSpPr/>
          <p:nvPr/>
        </p:nvSpPr>
        <p:spPr>
          <a:xfrm>
            <a:off x="2208944" y="2574101"/>
            <a:ext cx="863030" cy="585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A1480-2209-4569-AB0C-758EDEC6C2D3}"/>
              </a:ext>
            </a:extLst>
          </p:cNvPr>
          <p:cNvSpPr txBox="1"/>
          <p:nvPr/>
        </p:nvSpPr>
        <p:spPr>
          <a:xfrm>
            <a:off x="2157572" y="3429000"/>
            <a:ext cx="1130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839281-73B2-4F43-8158-D5AAD2CA9681}"/>
              </a:ext>
            </a:extLst>
          </p:cNvPr>
          <p:cNvSpPr/>
          <p:nvPr/>
        </p:nvSpPr>
        <p:spPr>
          <a:xfrm>
            <a:off x="3071974" y="2574101"/>
            <a:ext cx="1662699" cy="585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986E0-04C0-49C6-A98A-B8B9792C6878}"/>
              </a:ext>
            </a:extLst>
          </p:cNvPr>
          <p:cNvSpPr txBox="1"/>
          <p:nvPr/>
        </p:nvSpPr>
        <p:spPr>
          <a:xfrm>
            <a:off x="3285805" y="3436704"/>
            <a:ext cx="1130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Variable 1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Data frame $ variable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84048E-B899-4630-AC80-7180C8C5A2C2}"/>
              </a:ext>
            </a:extLst>
          </p:cNvPr>
          <p:cNvSpPr/>
          <p:nvPr/>
        </p:nvSpPr>
        <p:spPr>
          <a:xfrm>
            <a:off x="4765499" y="2574101"/>
            <a:ext cx="2291991" cy="585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014F9-A7F7-4A50-96C5-E75848EBEAB3}"/>
              </a:ext>
            </a:extLst>
          </p:cNvPr>
          <p:cNvSpPr txBox="1"/>
          <p:nvPr/>
        </p:nvSpPr>
        <p:spPr>
          <a:xfrm>
            <a:off x="5308100" y="3436704"/>
            <a:ext cx="1130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Variable 2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Data frame $ variable name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D6ABE4-06F6-494E-B3E3-56DF92FB882C}"/>
              </a:ext>
            </a:extLst>
          </p:cNvPr>
          <p:cNvSpPr/>
          <p:nvPr/>
        </p:nvSpPr>
        <p:spPr>
          <a:xfrm>
            <a:off x="7088316" y="2574101"/>
            <a:ext cx="2107055" cy="585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87F5F-B688-4E9C-A2A6-983C59E14CAE}"/>
              </a:ext>
            </a:extLst>
          </p:cNvPr>
          <p:cNvSpPr txBox="1"/>
          <p:nvPr/>
        </p:nvSpPr>
        <p:spPr>
          <a:xfrm>
            <a:off x="8141843" y="3391238"/>
            <a:ext cx="1130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Method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Pearson, spearman etc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F143D4E-C8B7-40FA-A041-8B1D6D6E2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227A551-39EF-4DF6-B30E-F4C038BE9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399870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C83F-FEB9-7135-8D38-54859D8E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9F1D-3971-B388-D633-11EB13B21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also try with the variables:</a:t>
            </a:r>
          </a:p>
          <a:p>
            <a:endParaRPr lang="en-GB" dirty="0"/>
          </a:p>
          <a:p>
            <a:r>
              <a:rPr lang="en-GB" dirty="0"/>
              <a:t>1) </a:t>
            </a:r>
            <a:r>
              <a:rPr lang="en-GB" dirty="0" err="1"/>
              <a:t>MOTScore</a:t>
            </a:r>
            <a:endParaRPr lang="en-GB" dirty="0"/>
          </a:p>
          <a:p>
            <a:r>
              <a:rPr lang="en-GB" dirty="0"/>
              <a:t>2) </a:t>
            </a:r>
            <a:r>
              <a:rPr lang="en-GB" dirty="0" err="1"/>
              <a:t>MOAScore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30629-EEB8-263A-9485-3E3EBE2DF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1E318-CC72-17C7-6350-99E09579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1068154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Jens Roeser">
            <a:extLst>
              <a:ext uri="{FF2B5EF4-FFF2-40B4-BE49-F238E27FC236}">
                <a16:creationId xmlns:a16="http://schemas.microsoft.com/office/drawing/2014/main" id="{68C0930C-5FDF-4AC8-B699-14C5C1720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9" b="13346"/>
          <a:stretch/>
        </p:blipFill>
        <p:spPr bwMode="auto">
          <a:xfrm>
            <a:off x="3523486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5DB930-16EC-43B4-AF29-F1BF3BDD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Dr Jens Roeser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50B48-37F3-4A0F-9E6C-1A89BE24F6F1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Senior Lecturer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Psycholinguistics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Bayesian approaches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96FC3-E4F1-45E2-B332-7C653A9E9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2FDE0-E20A-40C9-805A-25D0D7A66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12" name="Picture 2" descr="NTU Home · NTU Support">
            <a:extLst>
              <a:ext uri="{FF2B5EF4-FFF2-40B4-BE49-F238E27FC236}">
                <a16:creationId xmlns:a16="http://schemas.microsoft.com/office/drawing/2014/main" id="{4580DFBB-50B4-4148-B73D-AC0321319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789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725D72-CDB0-444A-AAF4-21F5B4004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You just did your first statistical test in R!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E561EE-57FA-4F7E-9E44-A7717457B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(hooray)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29B3BD-3965-4607-984C-730C3F8E8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F8148-CA64-4444-89F8-A26F72D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296361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EB66-FAA9-4359-9C7C-BE9D1DE1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Independent t-test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35E3B-3450-46D0-9B8B-3D8DB15FD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Beginning to move towards more common syntactical structure for tests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D6AE6-58B2-4B06-B94B-4CF1A13D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F438B-CA7B-4338-B3DA-9D773300B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2761147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802E-4827-4E08-847E-0CFDF7F7D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33243" cy="1325563"/>
          </a:xfrm>
        </p:spPr>
        <p:txBody>
          <a:bodyPr>
            <a:normAutofit/>
          </a:bodyPr>
          <a:lstStyle/>
          <a:p>
            <a:r>
              <a:rPr lang="en-GB" sz="4000" dirty="0"/>
              <a:t>Independent measures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09EA0-29B4-4C84-9793-5FA5E500B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Run the test</a:t>
            </a:r>
          </a:p>
          <a:p>
            <a:endParaRPr lang="en-GB" dirty="0"/>
          </a:p>
          <a:p>
            <a:pPr marL="457200" lvl="1" indent="0">
              <a:buNone/>
            </a:pPr>
            <a:r>
              <a:rPr lang="en-GB" sz="2000" i="1" dirty="0">
                <a:solidFill>
                  <a:schemeClr val="accent1"/>
                </a:solidFill>
              </a:rPr>
              <a:t>m1.independent &lt;- </a:t>
            </a:r>
            <a:r>
              <a:rPr lang="en-GB" sz="2000" i="1" dirty="0" err="1">
                <a:solidFill>
                  <a:schemeClr val="accent1"/>
                </a:solidFill>
              </a:rPr>
              <a:t>t.test</a:t>
            </a:r>
            <a:r>
              <a:rPr lang="en-GB" sz="2000" i="1" dirty="0">
                <a:solidFill>
                  <a:schemeClr val="accent1"/>
                </a:solidFill>
              </a:rPr>
              <a:t>(</a:t>
            </a:r>
            <a:r>
              <a:rPr lang="en-GB" sz="2000" i="1" dirty="0" err="1">
                <a:solidFill>
                  <a:schemeClr val="accent1"/>
                </a:solidFill>
              </a:rPr>
              <a:t>MOAScore</a:t>
            </a:r>
            <a:r>
              <a:rPr lang="en-GB" sz="2000" i="1" dirty="0">
                <a:solidFill>
                  <a:schemeClr val="accent1"/>
                </a:solidFill>
              </a:rPr>
              <a:t> ~ </a:t>
            </a:r>
            <a:r>
              <a:rPr lang="en-GB" sz="2000" i="1" dirty="0" err="1">
                <a:solidFill>
                  <a:schemeClr val="accent1"/>
                </a:solidFill>
              </a:rPr>
              <a:t>SportsGroup</a:t>
            </a:r>
            <a:r>
              <a:rPr lang="en-GB" sz="2000" i="1" dirty="0">
                <a:solidFill>
                  <a:schemeClr val="accent1"/>
                </a:solidFill>
              </a:rPr>
              <a:t>, paired = FALSE, data = </a:t>
            </a:r>
            <a:r>
              <a:rPr lang="en-GB" sz="2000" i="1" dirty="0" err="1">
                <a:solidFill>
                  <a:schemeClr val="accent1"/>
                </a:solidFill>
              </a:rPr>
              <a:t>df_Sports</a:t>
            </a:r>
            <a:r>
              <a:rPr lang="en-GB" i="1" dirty="0">
                <a:solidFill>
                  <a:schemeClr val="accent1"/>
                </a:solidFill>
              </a:rPr>
              <a:t>)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sz="2000" dirty="0"/>
              <a:t>Notes:</a:t>
            </a:r>
          </a:p>
          <a:p>
            <a:r>
              <a:rPr lang="en-GB" sz="2000" dirty="0"/>
              <a:t>1. The syntax changes slightly</a:t>
            </a:r>
          </a:p>
          <a:p>
            <a:pPr lvl="1"/>
            <a:r>
              <a:rPr lang="en-GB" sz="1600" dirty="0"/>
              <a:t>Uses a “ ~ “</a:t>
            </a:r>
          </a:p>
          <a:p>
            <a:pPr lvl="1"/>
            <a:r>
              <a:rPr lang="en-GB" sz="1600" dirty="0"/>
              <a:t>Tell the function which data to use at the end, not for each variable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82C6AE-A1BB-48AA-B93E-21728DCAFFF3}"/>
              </a:ext>
            </a:extLst>
          </p:cNvPr>
          <p:cNvSpPr/>
          <p:nvPr/>
        </p:nvSpPr>
        <p:spPr>
          <a:xfrm>
            <a:off x="1313167" y="2660500"/>
            <a:ext cx="1793266" cy="6297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BA994-B69B-4DA1-818F-708402F192D9}"/>
              </a:ext>
            </a:extLst>
          </p:cNvPr>
          <p:cNvSpPr txBox="1"/>
          <p:nvPr/>
        </p:nvSpPr>
        <p:spPr>
          <a:xfrm>
            <a:off x="1876745" y="3459051"/>
            <a:ext cx="1130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What you are calling the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638691-49B2-4164-950C-E90B7DACFAB4}"/>
              </a:ext>
            </a:extLst>
          </p:cNvPr>
          <p:cNvSpPr/>
          <p:nvPr/>
        </p:nvSpPr>
        <p:spPr>
          <a:xfrm>
            <a:off x="3243054" y="2815368"/>
            <a:ext cx="720903" cy="3613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1B6D3-B605-4187-8BA7-B1A1BBFE3BF2}"/>
              </a:ext>
            </a:extLst>
          </p:cNvPr>
          <p:cNvSpPr txBox="1"/>
          <p:nvPr/>
        </p:nvSpPr>
        <p:spPr>
          <a:xfrm>
            <a:off x="3159945" y="3412884"/>
            <a:ext cx="1130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C97C5E-5821-4AA4-86CF-1AEEA4F41CA3}"/>
              </a:ext>
            </a:extLst>
          </p:cNvPr>
          <p:cNvSpPr/>
          <p:nvPr/>
        </p:nvSpPr>
        <p:spPr>
          <a:xfrm>
            <a:off x="3968848" y="2829265"/>
            <a:ext cx="1252082" cy="3474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4044F-599D-4833-A995-462BBF25D7B1}"/>
              </a:ext>
            </a:extLst>
          </p:cNvPr>
          <p:cNvSpPr txBox="1"/>
          <p:nvPr/>
        </p:nvSpPr>
        <p:spPr>
          <a:xfrm>
            <a:off x="4128998" y="3376869"/>
            <a:ext cx="1130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Variable 1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The dependant variable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176C7-5E69-49AB-9A5C-BF579448140A}"/>
              </a:ext>
            </a:extLst>
          </p:cNvPr>
          <p:cNvSpPr/>
          <p:nvPr/>
        </p:nvSpPr>
        <p:spPr>
          <a:xfrm>
            <a:off x="5321440" y="2829265"/>
            <a:ext cx="1252081" cy="3564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A55BC3-C698-4840-BDAE-00DB043C6669}"/>
              </a:ext>
            </a:extLst>
          </p:cNvPr>
          <p:cNvSpPr txBox="1"/>
          <p:nvPr/>
        </p:nvSpPr>
        <p:spPr>
          <a:xfrm>
            <a:off x="5259155" y="3365133"/>
            <a:ext cx="11220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Variable 2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The independent variable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(the grouping variable)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E5F0CC-B613-4917-B242-9022917EF0C8}"/>
              </a:ext>
            </a:extLst>
          </p:cNvPr>
          <p:cNvSpPr/>
          <p:nvPr/>
        </p:nvSpPr>
        <p:spPr>
          <a:xfrm>
            <a:off x="6598351" y="2815368"/>
            <a:ext cx="1555049" cy="3837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BC1F83-46C5-4AAF-8E40-7882C2CA8A9F}"/>
              </a:ext>
            </a:extLst>
          </p:cNvPr>
          <p:cNvSpPr txBox="1"/>
          <p:nvPr/>
        </p:nvSpPr>
        <p:spPr>
          <a:xfrm>
            <a:off x="7015821" y="3376869"/>
            <a:ext cx="1130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Repeated or not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TRUE or FALSE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(FALSE is default)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684EB0-5101-4ED4-B9E2-42D603C101F3}"/>
              </a:ext>
            </a:extLst>
          </p:cNvPr>
          <p:cNvSpPr/>
          <p:nvPr/>
        </p:nvSpPr>
        <p:spPr>
          <a:xfrm>
            <a:off x="8306229" y="2818571"/>
            <a:ext cx="1793267" cy="3837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EC70E-FC60-4D29-9A7D-28591D0BCF9E}"/>
              </a:ext>
            </a:extLst>
          </p:cNvPr>
          <p:cNvSpPr txBox="1"/>
          <p:nvPr/>
        </p:nvSpPr>
        <p:spPr>
          <a:xfrm>
            <a:off x="8711057" y="3337225"/>
            <a:ext cx="1130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data set these variables belong to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E46389B-334A-4478-A76D-D14246FD7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3B846CBD-EC94-4A37-AA16-02BF84E36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319474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F664-8DE9-486F-91B5-B2C4122F8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4065" cy="1325563"/>
          </a:xfrm>
        </p:spPr>
        <p:txBody>
          <a:bodyPr>
            <a:normAutofit/>
          </a:bodyPr>
          <a:lstStyle/>
          <a:p>
            <a:r>
              <a:rPr lang="en-GB" sz="4000" dirty="0"/>
              <a:t>Steps for a Independent measures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7FC5-BA28-4FA4-A96E-746F5F10C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Viewing the results</a:t>
            </a:r>
          </a:p>
          <a:p>
            <a:endParaRPr lang="en-GB" dirty="0"/>
          </a:p>
          <a:p>
            <a:r>
              <a:rPr lang="en-GB" dirty="0"/>
              <a:t>Method 1 - appears in top left window (clickable)</a:t>
            </a:r>
          </a:p>
          <a:p>
            <a:pPr lvl="1"/>
            <a:r>
              <a:rPr lang="en-GB" dirty="0"/>
              <a:t>Click on the model on the Environment window</a:t>
            </a:r>
          </a:p>
          <a:p>
            <a:endParaRPr lang="en-GB" dirty="0"/>
          </a:p>
          <a:p>
            <a:r>
              <a:rPr lang="en-GB" dirty="0"/>
              <a:t>Method 2 – appears in top left window (clickable)</a:t>
            </a:r>
          </a:p>
          <a:p>
            <a:pPr lvl="1"/>
            <a:r>
              <a:rPr lang="en-GB" i="1" dirty="0">
                <a:solidFill>
                  <a:schemeClr val="accent1"/>
                </a:solidFill>
              </a:rPr>
              <a:t>View (m1.independent)</a:t>
            </a:r>
          </a:p>
          <a:p>
            <a:pPr lvl="1"/>
            <a:endParaRPr lang="en-GB" dirty="0"/>
          </a:p>
          <a:p>
            <a:r>
              <a:rPr lang="en-GB" dirty="0"/>
              <a:t>Method 3 – appears in console below</a:t>
            </a:r>
          </a:p>
          <a:p>
            <a:pPr lvl="1"/>
            <a:r>
              <a:rPr lang="en-GB" i="1" dirty="0">
                <a:solidFill>
                  <a:schemeClr val="accent1"/>
                </a:solidFill>
              </a:rPr>
              <a:t>m1.independent </a:t>
            </a:r>
            <a:r>
              <a:rPr lang="en-GB" dirty="0"/>
              <a:t>(just type name of model)</a:t>
            </a:r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E8CB3-7DDE-40F1-8048-91F1B632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C42F8-2916-4AE5-AADF-320F11055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3122245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CD9D-2DCC-4790-A1B5-A8B00C69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14E17-2698-4FED-A2A1-3B6BEC9F8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Runing</a:t>
            </a:r>
            <a:r>
              <a:rPr lang="en-GB" dirty="0"/>
              <a:t> a </a:t>
            </a:r>
            <a:r>
              <a:rPr lang="en-GB" dirty="0" err="1"/>
              <a:t>Levene’s</a:t>
            </a:r>
            <a:r>
              <a:rPr lang="en-GB" dirty="0"/>
              <a:t> test (from the package “car”)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i="1" dirty="0" err="1">
                <a:solidFill>
                  <a:schemeClr val="accent1"/>
                </a:solidFill>
              </a:rPr>
              <a:t>leveneTest</a:t>
            </a:r>
            <a:r>
              <a:rPr lang="en-GB" i="1" dirty="0">
                <a:solidFill>
                  <a:schemeClr val="accent1"/>
                </a:solidFill>
              </a:rPr>
              <a:t>(</a:t>
            </a:r>
            <a:r>
              <a:rPr lang="en-GB" i="1" dirty="0" err="1">
                <a:solidFill>
                  <a:schemeClr val="accent1"/>
                </a:solidFill>
              </a:rPr>
              <a:t>MOAScore</a:t>
            </a:r>
            <a:r>
              <a:rPr lang="en-GB" i="1" dirty="0">
                <a:solidFill>
                  <a:schemeClr val="accent1"/>
                </a:solidFill>
              </a:rPr>
              <a:t> ~ </a:t>
            </a:r>
            <a:r>
              <a:rPr lang="en-GB" i="1" dirty="0" err="1">
                <a:solidFill>
                  <a:schemeClr val="accent1"/>
                </a:solidFill>
              </a:rPr>
              <a:t>SportsGroup</a:t>
            </a:r>
            <a:r>
              <a:rPr lang="en-GB" i="1" dirty="0">
                <a:solidFill>
                  <a:schemeClr val="accent1"/>
                </a:solidFill>
              </a:rPr>
              <a:t>, data = </a:t>
            </a:r>
            <a:r>
              <a:rPr lang="en-GB" i="1" dirty="0" err="1">
                <a:solidFill>
                  <a:schemeClr val="accent1"/>
                </a:solidFill>
              </a:rPr>
              <a:t>df_Sports</a:t>
            </a:r>
            <a:r>
              <a:rPr lang="en-GB" i="1" dirty="0">
                <a:solidFill>
                  <a:schemeClr val="accent1"/>
                </a:solidFill>
              </a:rPr>
              <a:t>)</a:t>
            </a:r>
          </a:p>
          <a:p>
            <a:pPr marL="0" indent="0" algn="ctr">
              <a:buNone/>
            </a:pPr>
            <a:endParaRPr lang="en-GB" i="1" dirty="0">
              <a:solidFill>
                <a:schemeClr val="accent1"/>
              </a:solidFill>
            </a:endParaRPr>
          </a:p>
          <a:p>
            <a:r>
              <a:rPr lang="en-GB" dirty="0"/>
              <a:t>If equal variances assumed, add to previous </a:t>
            </a:r>
            <a:r>
              <a:rPr lang="en-GB" dirty="0" err="1"/>
              <a:t>ttest</a:t>
            </a:r>
            <a:r>
              <a:rPr lang="en-GB" dirty="0"/>
              <a:t> model function:</a:t>
            </a:r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	</a:t>
            </a:r>
            <a:r>
              <a:rPr lang="en-GB" i="1" dirty="0">
                <a:solidFill>
                  <a:schemeClr val="accent1"/>
                </a:solidFill>
              </a:rPr>
              <a:t>, </a:t>
            </a:r>
            <a:r>
              <a:rPr lang="en-GB" i="1" dirty="0" err="1">
                <a:solidFill>
                  <a:schemeClr val="accent1"/>
                </a:solidFill>
              </a:rPr>
              <a:t>var.equal</a:t>
            </a:r>
            <a:r>
              <a:rPr lang="en-GB" i="1" dirty="0">
                <a:solidFill>
                  <a:schemeClr val="accent1"/>
                </a:solidFill>
              </a:rPr>
              <a:t> = TRUE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CBF5A-343A-491E-BA49-FF0E7C3F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BC82F-5828-475A-A50F-F3691F92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528880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725D72-CDB0-444A-AAF4-21F5B4004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You just did your second statistical test in R!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E561EE-57FA-4F7E-9E44-A7717457B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(hooray)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29B3BD-3965-4607-984C-730C3F8E8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F8148-CA64-4444-89F8-A26F72D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310773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A6397E-6C3F-4F18-90BF-61C120E9F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T-test Error Check Exercise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3258AE-920C-4DFD-B347-E46FD949D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 the Script “Error Check Exercise 1”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43711-1F53-48D8-B9B7-C062B17AD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C9F85-209E-4AC4-8A28-7AF1D6D1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12870962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991A0-2EE8-4899-A268-086179171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One-way ANOVAs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61155-5C1B-4A1F-AB2A-3FD19D0AA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between subjects kind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0CB58-C6FD-48F6-87BE-E73E1522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A7F2F-BEC3-4CB2-878E-A524CA76E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29299506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BC06D-C0B4-4EB9-86B2-11A07FFCA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One-way ANOVA (between)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B3A247-B76C-4EEA-83B3-7B4868260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108"/>
            <a:ext cx="10515600" cy="47488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3400" dirty="0"/>
              <a:t>Maybe Sports vs Non-Sports is too broad. Maybe we need to break down the sports category</a:t>
            </a:r>
          </a:p>
          <a:p>
            <a:pPr marL="0" indent="0">
              <a:buNone/>
            </a:pPr>
            <a:r>
              <a:rPr lang="en-GB" sz="3400" dirty="0"/>
              <a:t>	Non-Sports</a:t>
            </a:r>
          </a:p>
          <a:p>
            <a:pPr marL="0" indent="0">
              <a:buNone/>
            </a:pPr>
            <a:r>
              <a:rPr lang="en-GB" sz="3400" dirty="0"/>
              <a:t>	Strategic</a:t>
            </a:r>
          </a:p>
          <a:p>
            <a:pPr marL="0" indent="0">
              <a:buNone/>
            </a:pPr>
            <a:r>
              <a:rPr lang="en-GB" sz="3400" dirty="0"/>
              <a:t>	Routine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4100" dirty="0"/>
              <a:t>You might want to do some descriptives? You could use the code:</a:t>
            </a:r>
          </a:p>
          <a:p>
            <a:pPr marL="0" indent="0">
              <a:buNone/>
            </a:pPr>
            <a:r>
              <a:rPr lang="en-GB" sz="2300" i="1" dirty="0" err="1">
                <a:solidFill>
                  <a:schemeClr val="accent1"/>
                </a:solidFill>
              </a:rPr>
              <a:t>tapply</a:t>
            </a:r>
            <a:r>
              <a:rPr lang="en-GB" sz="2300" i="1" dirty="0">
                <a:solidFill>
                  <a:schemeClr val="accent1"/>
                </a:solidFill>
              </a:rPr>
              <a:t>(</a:t>
            </a:r>
            <a:r>
              <a:rPr lang="en-GB" sz="2300" i="1" dirty="0" err="1">
                <a:solidFill>
                  <a:srgbClr val="002060"/>
                </a:solidFill>
              </a:rPr>
              <a:t>df_Sports$MOAScore</a:t>
            </a:r>
            <a:r>
              <a:rPr lang="en-GB" sz="2300" i="1" dirty="0">
                <a:solidFill>
                  <a:schemeClr val="accent1"/>
                </a:solidFill>
              </a:rPr>
              <a:t>, </a:t>
            </a:r>
            <a:r>
              <a:rPr lang="en-GB" sz="2300" i="1" dirty="0" err="1">
                <a:solidFill>
                  <a:srgbClr val="00B050"/>
                </a:solidFill>
              </a:rPr>
              <a:t>df_Sports$SportType</a:t>
            </a:r>
            <a:r>
              <a:rPr lang="en-GB" sz="2300" i="1" dirty="0">
                <a:solidFill>
                  <a:schemeClr val="accent1"/>
                </a:solidFill>
              </a:rPr>
              <a:t>, </a:t>
            </a:r>
            <a:r>
              <a:rPr lang="en-GB" sz="2300" i="1" dirty="0">
                <a:solidFill>
                  <a:srgbClr val="FFC000"/>
                </a:solidFill>
              </a:rPr>
              <a:t>mean</a:t>
            </a:r>
            <a:r>
              <a:rPr lang="en-GB" sz="2300" i="1" dirty="0">
                <a:solidFill>
                  <a:schemeClr val="accent1"/>
                </a:solidFill>
              </a:rPr>
              <a:t>)</a:t>
            </a:r>
          </a:p>
          <a:p>
            <a:pPr marL="0" indent="0">
              <a:buNone/>
            </a:pPr>
            <a:r>
              <a:rPr lang="en-GB" sz="2300" i="1" dirty="0">
                <a:solidFill>
                  <a:schemeClr val="accent1"/>
                </a:solidFill>
              </a:rPr>
              <a:t>boxplot(</a:t>
            </a:r>
            <a:r>
              <a:rPr lang="en-GB" sz="2300" i="1" dirty="0" err="1">
                <a:solidFill>
                  <a:srgbClr val="002060"/>
                </a:solidFill>
              </a:rPr>
              <a:t>df_Sports$DSSTScore</a:t>
            </a:r>
            <a:r>
              <a:rPr lang="en-GB" sz="2300" i="1" dirty="0">
                <a:solidFill>
                  <a:srgbClr val="002060"/>
                </a:solidFill>
              </a:rPr>
              <a:t> </a:t>
            </a:r>
            <a:r>
              <a:rPr lang="en-GB" sz="2300" i="1" dirty="0">
                <a:solidFill>
                  <a:schemeClr val="accent1"/>
                </a:solidFill>
              </a:rPr>
              <a:t>~ </a:t>
            </a:r>
            <a:r>
              <a:rPr lang="en-GB" sz="2300" i="1" dirty="0" err="1">
                <a:solidFill>
                  <a:srgbClr val="00B050"/>
                </a:solidFill>
              </a:rPr>
              <a:t>df_Sports$SportType</a:t>
            </a:r>
            <a:r>
              <a:rPr lang="en-GB" sz="2300" i="1" dirty="0">
                <a:solidFill>
                  <a:schemeClr val="accent1"/>
                </a:solidFill>
              </a:rPr>
              <a:t>)</a:t>
            </a:r>
          </a:p>
          <a:p>
            <a:pPr marL="0" indent="0">
              <a:buNone/>
            </a:pPr>
            <a:endParaRPr lang="en-GB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GB" sz="1800" dirty="0"/>
              <a:t>(I’m not going to focus too much on this as Jens will show you much nicer ways of doing </a:t>
            </a:r>
            <a:r>
              <a:rPr lang="en-GB" sz="1800" dirty="0" err="1"/>
              <a:t>descriptives</a:t>
            </a:r>
            <a:r>
              <a:rPr lang="en-GB" sz="1800" dirty="0"/>
              <a:t> using “</a:t>
            </a:r>
            <a:r>
              <a:rPr lang="en-GB" sz="1800" dirty="0" err="1"/>
              <a:t>Tidyverse</a:t>
            </a:r>
            <a:r>
              <a:rPr lang="en-GB" sz="1800" dirty="0"/>
              <a:t>”)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56CB66-9B85-4921-B0DF-DF239D3C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0A96BA-3146-4D34-B38E-5927A030C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3419317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12225-2C65-44E4-B528-EA8024AA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for a One-way ANOVA (between)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B0445-E1D1-4295-AF8E-22E289771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Run the test</a:t>
            </a:r>
          </a:p>
          <a:p>
            <a:endParaRPr lang="en-GB" dirty="0"/>
          </a:p>
          <a:p>
            <a:r>
              <a:rPr lang="en-GB" sz="2000" i="1" dirty="0">
                <a:solidFill>
                  <a:schemeClr val="accent1"/>
                </a:solidFill>
              </a:rPr>
              <a:t>m1.anova &lt;- </a:t>
            </a:r>
            <a:r>
              <a:rPr lang="en-GB" sz="2000" i="1" dirty="0" err="1">
                <a:solidFill>
                  <a:schemeClr val="accent1"/>
                </a:solidFill>
              </a:rPr>
              <a:t>aov</a:t>
            </a:r>
            <a:r>
              <a:rPr lang="en-GB" sz="2000" i="1" dirty="0">
                <a:solidFill>
                  <a:schemeClr val="accent1"/>
                </a:solidFill>
              </a:rPr>
              <a:t>(</a:t>
            </a:r>
            <a:r>
              <a:rPr lang="en-GB" sz="2000" i="1" dirty="0" err="1">
                <a:solidFill>
                  <a:schemeClr val="accent1"/>
                </a:solidFill>
              </a:rPr>
              <a:t>MOAScore</a:t>
            </a:r>
            <a:r>
              <a:rPr lang="en-GB" sz="2000" i="1" dirty="0">
                <a:solidFill>
                  <a:schemeClr val="accent1"/>
                </a:solidFill>
              </a:rPr>
              <a:t> ~ </a:t>
            </a:r>
            <a:r>
              <a:rPr lang="en-GB" sz="2000" i="1" dirty="0" err="1">
                <a:solidFill>
                  <a:schemeClr val="accent1"/>
                </a:solidFill>
              </a:rPr>
              <a:t>SportType</a:t>
            </a:r>
            <a:r>
              <a:rPr lang="en-GB" sz="2000" i="1" dirty="0">
                <a:solidFill>
                  <a:schemeClr val="accent1"/>
                </a:solidFill>
              </a:rPr>
              <a:t>, data = </a:t>
            </a:r>
            <a:r>
              <a:rPr lang="en-GB" sz="2000" i="1" dirty="0" err="1">
                <a:solidFill>
                  <a:schemeClr val="accent1"/>
                </a:solidFill>
              </a:rPr>
              <a:t>df_Sports</a:t>
            </a:r>
            <a:r>
              <a:rPr lang="en-GB" sz="2000" i="1" dirty="0">
                <a:solidFill>
                  <a:schemeClr val="accent1"/>
                </a:solidFill>
              </a:rPr>
              <a:t>)</a:t>
            </a:r>
            <a:endParaRPr lang="en-GB" sz="2000" dirty="0"/>
          </a:p>
          <a:p>
            <a:endParaRPr lang="en-GB" dirty="0"/>
          </a:p>
          <a:p>
            <a:r>
              <a:rPr lang="en-GB" dirty="0"/>
              <a:t>2. View the results</a:t>
            </a:r>
          </a:p>
          <a:p>
            <a:pPr marL="457200" lvl="1" indent="0">
              <a:buNone/>
            </a:pPr>
            <a:r>
              <a:rPr lang="en-GB" sz="2000" i="1" dirty="0">
                <a:solidFill>
                  <a:schemeClr val="accent1"/>
                </a:solidFill>
              </a:rPr>
              <a:t>summary (m1.anovabetween)</a:t>
            </a:r>
          </a:p>
          <a:p>
            <a:pPr lvl="1"/>
            <a:endParaRPr lang="en-GB" dirty="0"/>
          </a:p>
          <a:p>
            <a:r>
              <a:rPr lang="en-GB" dirty="0"/>
              <a:t>Notes</a:t>
            </a:r>
          </a:p>
          <a:p>
            <a:pPr lvl="1"/>
            <a:r>
              <a:rPr lang="en-GB" dirty="0"/>
              <a:t>1. Use “summary (model)”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DC6FB-27C2-4CEA-BA99-BDCF1BB66945}"/>
              </a:ext>
            </a:extLst>
          </p:cNvPr>
          <p:cNvSpPr/>
          <p:nvPr/>
        </p:nvSpPr>
        <p:spPr>
          <a:xfrm>
            <a:off x="1150707" y="2574101"/>
            <a:ext cx="996591" cy="585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A2709-BDF7-47C3-A8B3-2BC3646C4719}"/>
              </a:ext>
            </a:extLst>
          </p:cNvPr>
          <p:cNvSpPr txBox="1"/>
          <p:nvPr/>
        </p:nvSpPr>
        <p:spPr>
          <a:xfrm>
            <a:off x="1017141" y="3401129"/>
            <a:ext cx="1130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What you ae calling the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7C38A-708B-4510-B8FD-F8CFCA6D93ED}"/>
              </a:ext>
            </a:extLst>
          </p:cNvPr>
          <p:cNvSpPr/>
          <p:nvPr/>
        </p:nvSpPr>
        <p:spPr>
          <a:xfrm>
            <a:off x="2487561" y="2550895"/>
            <a:ext cx="409751" cy="585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A1480-2209-4569-AB0C-758EDEC6C2D3}"/>
              </a:ext>
            </a:extLst>
          </p:cNvPr>
          <p:cNvSpPr txBox="1"/>
          <p:nvPr/>
        </p:nvSpPr>
        <p:spPr>
          <a:xfrm>
            <a:off x="3277457" y="3398560"/>
            <a:ext cx="1130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839281-73B2-4F43-8158-D5AAD2CA9681}"/>
              </a:ext>
            </a:extLst>
          </p:cNvPr>
          <p:cNvSpPr/>
          <p:nvPr/>
        </p:nvSpPr>
        <p:spPr>
          <a:xfrm>
            <a:off x="2882114" y="2562498"/>
            <a:ext cx="1247241" cy="585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986E0-04C0-49C6-A98A-B8B9792C6878}"/>
              </a:ext>
            </a:extLst>
          </p:cNvPr>
          <p:cNvSpPr txBox="1"/>
          <p:nvPr/>
        </p:nvSpPr>
        <p:spPr>
          <a:xfrm>
            <a:off x="3984018" y="3354962"/>
            <a:ext cx="1130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Dependant Variable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84048E-B899-4630-AC80-7180C8C5A2C2}"/>
              </a:ext>
            </a:extLst>
          </p:cNvPr>
          <p:cNvSpPr/>
          <p:nvPr/>
        </p:nvSpPr>
        <p:spPr>
          <a:xfrm>
            <a:off x="4286214" y="2550895"/>
            <a:ext cx="1130157" cy="6088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014F9-A7F7-4A50-96C5-E75848EBEAB3}"/>
              </a:ext>
            </a:extLst>
          </p:cNvPr>
          <p:cNvSpPr txBox="1"/>
          <p:nvPr/>
        </p:nvSpPr>
        <p:spPr>
          <a:xfrm>
            <a:off x="5167151" y="3398560"/>
            <a:ext cx="11301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Independent variable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(grouping variable)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1E3F78-372E-4034-828B-929981E8AC1C}"/>
              </a:ext>
            </a:extLst>
          </p:cNvPr>
          <p:cNvSpPr/>
          <p:nvPr/>
        </p:nvSpPr>
        <p:spPr>
          <a:xfrm>
            <a:off x="5416372" y="2539292"/>
            <a:ext cx="1837184" cy="6088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3CBF2-408F-4648-9D7A-3CDA41156D86}"/>
              </a:ext>
            </a:extLst>
          </p:cNvPr>
          <p:cNvSpPr txBox="1"/>
          <p:nvPr/>
        </p:nvSpPr>
        <p:spPr>
          <a:xfrm>
            <a:off x="6988353" y="3318742"/>
            <a:ext cx="1130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Data frame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64FDB9A-472C-446D-B752-E2CBF8442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039B8C9-6AB7-4EBA-B3D9-ECB836C89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33324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4" grpId="0" animBg="1"/>
      <p:bldP spid="14" grpId="1" animBg="1"/>
      <p:bldP spid="15" grpId="0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1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DB930-16EC-43B4-AF29-F1BF3BDD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We are NTU Psychology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5124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 descr="Arkwright building">
            <a:extLst>
              <a:ext uri="{FF2B5EF4-FFF2-40B4-BE49-F238E27FC236}">
                <a16:creationId xmlns:a16="http://schemas.microsoft.com/office/drawing/2014/main" id="{42C10E9A-AF42-425C-9185-829007FD1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2" r="22565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C61197-581D-442F-9295-66E5E0E8F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7A21F-6A08-46A6-81DF-C332BEAD0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8" name="Picture 2" descr="NTU Home · NTU Support">
            <a:extLst>
              <a:ext uri="{FF2B5EF4-FFF2-40B4-BE49-F238E27FC236}">
                <a16:creationId xmlns:a16="http://schemas.microsoft.com/office/drawing/2014/main" id="{BED6605A-5485-4403-ABB1-FCDB9F7B6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520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DB97D-43E2-4984-BB26-650774168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for a One-way ANOVA (between)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E4BC2-BF0B-4323-99C2-F65563D0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4. </a:t>
            </a:r>
            <a:r>
              <a:rPr lang="en-GB" dirty="0" err="1"/>
              <a:t>Posthoc</a:t>
            </a:r>
            <a:r>
              <a:rPr lang="en-GB" dirty="0"/>
              <a:t> comparisons</a:t>
            </a:r>
          </a:p>
          <a:p>
            <a:pPr marL="0" indent="0">
              <a:buNone/>
            </a:pPr>
            <a:r>
              <a:rPr lang="en-GB" sz="1600" i="1" dirty="0" err="1">
                <a:solidFill>
                  <a:schemeClr val="accent1"/>
                </a:solidFill>
              </a:rPr>
              <a:t>TukeyHSD</a:t>
            </a:r>
            <a:r>
              <a:rPr lang="en-GB" sz="1600" i="1" dirty="0">
                <a:solidFill>
                  <a:schemeClr val="accent1"/>
                </a:solidFill>
              </a:rPr>
              <a:t>(m1.anovabetween)</a:t>
            </a:r>
          </a:p>
          <a:p>
            <a:pPr marL="0" indent="0">
              <a:buNone/>
            </a:pPr>
            <a:endParaRPr lang="en-GB" sz="1600" i="1" dirty="0">
              <a:solidFill>
                <a:schemeClr val="accent1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5. Alternatively using “</a:t>
            </a:r>
            <a:r>
              <a:rPr lang="en-GB" dirty="0" err="1">
                <a:solidFill>
                  <a:prstClr val="black"/>
                </a:solidFill>
              </a:rPr>
              <a:t>emmeans</a:t>
            </a:r>
            <a:r>
              <a:rPr lang="en-GB" dirty="0">
                <a:solidFill>
                  <a:prstClr val="black"/>
                </a:solidFill>
              </a:rPr>
              <a:t>” library(</a:t>
            </a:r>
            <a:r>
              <a:rPr lang="en-GB" dirty="0" err="1">
                <a:solidFill>
                  <a:prstClr val="black"/>
                </a:solidFill>
              </a:rPr>
              <a:t>emmeans</a:t>
            </a:r>
            <a:r>
              <a:rPr lang="en-GB" dirty="0">
                <a:solidFill>
                  <a:prstClr val="black"/>
                </a:solidFill>
              </a:rPr>
              <a:t>)</a:t>
            </a:r>
          </a:p>
          <a:p>
            <a:pPr marL="0" lvl="0" indent="0">
              <a:buNone/>
            </a:pPr>
            <a:r>
              <a:rPr lang="en-GB" sz="2000" i="1" dirty="0" err="1">
                <a:solidFill>
                  <a:schemeClr val="accent1"/>
                </a:solidFill>
              </a:rPr>
              <a:t>emmeans</a:t>
            </a:r>
            <a:r>
              <a:rPr lang="en-GB" sz="2000" i="1" dirty="0">
                <a:solidFill>
                  <a:schemeClr val="accent1"/>
                </a:solidFill>
              </a:rPr>
              <a:t>(m1.anovabetween, </a:t>
            </a:r>
          </a:p>
          <a:p>
            <a:pPr marL="0" lvl="0" indent="0">
              <a:buNone/>
            </a:pPr>
            <a:r>
              <a:rPr lang="en-GB" sz="2000" i="1" dirty="0">
                <a:solidFill>
                  <a:schemeClr val="accent1"/>
                </a:solidFill>
              </a:rPr>
              <a:t>        specs = pairwise ~ Group, </a:t>
            </a:r>
          </a:p>
          <a:p>
            <a:pPr marL="0" lvl="0" indent="0">
              <a:buNone/>
            </a:pPr>
            <a:r>
              <a:rPr lang="en-GB" sz="2000" i="1" dirty="0">
                <a:solidFill>
                  <a:schemeClr val="accent1"/>
                </a:solidFill>
              </a:rPr>
              <a:t>        adjust = "</a:t>
            </a:r>
            <a:r>
              <a:rPr lang="en-GB" sz="2000" i="1" dirty="0" err="1">
                <a:solidFill>
                  <a:schemeClr val="accent1"/>
                </a:solidFill>
              </a:rPr>
              <a:t>bonferroni</a:t>
            </a:r>
            <a:r>
              <a:rPr lang="en-GB" sz="2000" i="1" dirty="0">
                <a:solidFill>
                  <a:schemeClr val="accent1"/>
                </a:solidFill>
              </a:rPr>
              <a:t>")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CA5B4-FDD7-4AB2-A8A6-05E3510A7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B181F-BAF1-49F7-988E-B396624A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3878882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725D72-CDB0-444A-AAF4-21F5B4004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You just completed a complete research methods 1 course (kind of)!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E561EE-57FA-4F7E-9E44-A7717457B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(hooray)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29B3BD-3965-4607-984C-730C3F8E8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F8148-CA64-4444-89F8-A26F72D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10866661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ACF259-1705-462B-802F-EA3733E3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Congratulations!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AFEDD2-A490-4377-9379-AAF71A99E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You’ve learned how to do stats in R</a:t>
            </a:r>
          </a:p>
        </p:txBody>
      </p:sp>
      <p:pic>
        <p:nvPicPr>
          <p:cNvPr id="1026" name="Picture 2" descr="Image result for thumbs up gif">
            <a:extLst>
              <a:ext uri="{FF2B5EF4-FFF2-40B4-BE49-F238E27FC236}">
                <a16:creationId xmlns:a16="http://schemas.microsoft.com/office/drawing/2014/main" id="{333E859E-A2A0-47C6-9E5E-9EEE90F4BF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1278731"/>
            <a:ext cx="24765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0DDBA0-482B-45D4-B856-CFCA93D19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5C1568-0A27-4F1C-8514-8C681A231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17499280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135D8E-4C0E-4435-9336-E94F6492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Syntax 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015326-7A9D-4006-876E-21590015F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06150" cy="4927600"/>
          </a:xfrm>
        </p:spPr>
        <p:txBody>
          <a:bodyPr>
            <a:normAutofit fontScale="40000" lnSpcReduction="20000"/>
          </a:bodyPr>
          <a:lstStyle/>
          <a:p>
            <a:r>
              <a:rPr lang="en-GB" dirty="0"/>
              <a:t>Read in your data                                                            </a:t>
            </a:r>
            <a:r>
              <a:rPr lang="en-GB" dirty="0" err="1"/>
              <a:t>read_excel</a:t>
            </a:r>
            <a:r>
              <a:rPr lang="en-GB" dirty="0"/>
              <a:t>(“filename.xlsx”)         [if using a csv file you would use </a:t>
            </a:r>
            <a:r>
              <a:rPr lang="en-GB" dirty="0" err="1"/>
              <a:t>read_csv</a:t>
            </a:r>
            <a:r>
              <a:rPr lang="en-GB" dirty="0"/>
              <a:t>(“filename.csv”)]</a:t>
            </a:r>
          </a:p>
          <a:p>
            <a:r>
              <a:rPr lang="en-GB" dirty="0"/>
              <a:t>View data                                                                         View(df)</a:t>
            </a:r>
          </a:p>
          <a:p>
            <a:r>
              <a:rPr lang="en-GB" dirty="0"/>
              <a:t>Check structure of data                                                  str(df)</a:t>
            </a:r>
          </a:p>
          <a:p>
            <a:endParaRPr lang="en-GB" dirty="0"/>
          </a:p>
          <a:p>
            <a:r>
              <a:rPr lang="en-GB" dirty="0" err="1"/>
              <a:t>Descriptives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Means	                                mean(</a:t>
            </a:r>
            <a:r>
              <a:rPr lang="en-GB" dirty="0" err="1"/>
              <a:t>df$variable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SD			</a:t>
            </a:r>
            <a:r>
              <a:rPr lang="en-GB" dirty="0" err="1"/>
              <a:t>sd</a:t>
            </a:r>
            <a:r>
              <a:rPr lang="en-GB" dirty="0"/>
              <a:t>(</a:t>
            </a:r>
            <a:r>
              <a:rPr lang="en-GB" dirty="0" err="1"/>
              <a:t>df$variable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Means (per group)		</a:t>
            </a:r>
            <a:r>
              <a:rPr lang="en-GB" dirty="0" err="1"/>
              <a:t>tapply</a:t>
            </a:r>
            <a:r>
              <a:rPr lang="en-GB" dirty="0"/>
              <a:t>(</a:t>
            </a:r>
            <a:r>
              <a:rPr lang="en-GB" dirty="0" err="1"/>
              <a:t>df$dependantvariabe</a:t>
            </a:r>
            <a:r>
              <a:rPr lang="en-GB" dirty="0"/>
              <a:t>, </a:t>
            </a:r>
            <a:r>
              <a:rPr lang="en-GB" dirty="0" err="1"/>
              <a:t>df$groupingvariable</a:t>
            </a:r>
            <a:r>
              <a:rPr lang="en-GB" dirty="0"/>
              <a:t>, mean)</a:t>
            </a:r>
          </a:p>
          <a:p>
            <a:pPr lvl="1"/>
            <a:r>
              <a:rPr lang="en-GB" dirty="0"/>
              <a:t>SD (per group)		</a:t>
            </a:r>
            <a:r>
              <a:rPr lang="en-GB" dirty="0" err="1"/>
              <a:t>tappy</a:t>
            </a:r>
            <a:r>
              <a:rPr lang="en-GB" dirty="0"/>
              <a:t>(</a:t>
            </a:r>
            <a:r>
              <a:rPr lang="en-GB" dirty="0" err="1"/>
              <a:t>tapply</a:t>
            </a:r>
            <a:r>
              <a:rPr lang="en-GB" dirty="0"/>
              <a:t>(</a:t>
            </a:r>
            <a:r>
              <a:rPr lang="en-GB" dirty="0" err="1"/>
              <a:t>df$dependantvariabe</a:t>
            </a:r>
            <a:r>
              <a:rPr lang="en-GB" dirty="0"/>
              <a:t>, </a:t>
            </a:r>
            <a:r>
              <a:rPr lang="en-GB" dirty="0" err="1"/>
              <a:t>df$groupingvariable</a:t>
            </a:r>
            <a:r>
              <a:rPr lang="en-GB" dirty="0"/>
              <a:t>, </a:t>
            </a:r>
            <a:r>
              <a:rPr lang="en-GB" dirty="0" err="1"/>
              <a:t>sd</a:t>
            </a:r>
            <a:r>
              <a:rPr lang="en-GB" dirty="0"/>
              <a:t>)					</a:t>
            </a:r>
          </a:p>
          <a:p>
            <a:pPr lvl="1"/>
            <a:endParaRPr lang="en-GB" dirty="0"/>
          </a:p>
          <a:p>
            <a:r>
              <a:rPr lang="en-GB" dirty="0"/>
              <a:t>Repeated </a:t>
            </a:r>
            <a:r>
              <a:rPr lang="en-GB" dirty="0" err="1"/>
              <a:t>ttest</a:t>
            </a:r>
            <a:r>
              <a:rPr lang="en-GB" dirty="0"/>
              <a:t>:                                                                </a:t>
            </a:r>
            <a:r>
              <a:rPr lang="en-GB" dirty="0" err="1"/>
              <a:t>t.test</a:t>
            </a:r>
            <a:r>
              <a:rPr lang="en-GB" dirty="0"/>
              <a:t>(df$variable1, df$variable2, paired = TRUE)</a:t>
            </a:r>
          </a:p>
          <a:p>
            <a:r>
              <a:rPr lang="en-GB" dirty="0"/>
              <a:t>Between </a:t>
            </a:r>
            <a:r>
              <a:rPr lang="en-GB" dirty="0" err="1"/>
              <a:t>ttest</a:t>
            </a:r>
            <a:r>
              <a:rPr lang="en-GB" dirty="0"/>
              <a:t>:                                                                 </a:t>
            </a:r>
            <a:r>
              <a:rPr lang="en-GB" dirty="0" err="1"/>
              <a:t>t.test</a:t>
            </a:r>
            <a:r>
              <a:rPr lang="en-GB" dirty="0"/>
              <a:t>(</a:t>
            </a:r>
            <a:r>
              <a:rPr lang="en-GB" dirty="0" err="1"/>
              <a:t>dependantvariable</a:t>
            </a:r>
            <a:r>
              <a:rPr lang="en-GB" dirty="0"/>
              <a:t> ~ </a:t>
            </a:r>
            <a:r>
              <a:rPr lang="en-GB" dirty="0" err="1"/>
              <a:t>independentvariable</a:t>
            </a:r>
            <a:r>
              <a:rPr lang="en-GB" dirty="0"/>
              <a:t>, paired = FALSE, data = df)   (#NOTE: add  </a:t>
            </a:r>
            <a:r>
              <a:rPr lang="en-GB" dirty="0" err="1"/>
              <a:t>var.equal</a:t>
            </a:r>
            <a:r>
              <a:rPr lang="en-GB" dirty="0"/>
              <a:t> = TRUE if equal variances assumed)</a:t>
            </a:r>
          </a:p>
          <a:p>
            <a:pPr lvl="1"/>
            <a:r>
              <a:rPr lang="en-GB" dirty="0" err="1"/>
              <a:t>Levene</a:t>
            </a:r>
            <a:r>
              <a:rPr lang="en-GB" dirty="0"/>
              <a:t> test  (“car” package)		</a:t>
            </a:r>
            <a:r>
              <a:rPr lang="en-GB" dirty="0" err="1"/>
              <a:t>leveneTest</a:t>
            </a:r>
            <a:r>
              <a:rPr lang="en-GB" dirty="0"/>
              <a:t>(</a:t>
            </a:r>
            <a:r>
              <a:rPr lang="en-GB" dirty="0" err="1"/>
              <a:t>dependantvariable</a:t>
            </a:r>
            <a:r>
              <a:rPr lang="en-GB" dirty="0"/>
              <a:t> ~ </a:t>
            </a:r>
            <a:r>
              <a:rPr lang="en-GB" dirty="0" err="1"/>
              <a:t>groupingvariable</a:t>
            </a:r>
            <a:r>
              <a:rPr lang="en-GB" dirty="0"/>
              <a:t>, data = df)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/>
              <a:t> </a:t>
            </a:r>
          </a:p>
          <a:p>
            <a:r>
              <a:rPr lang="en-GB" dirty="0"/>
              <a:t>Correlation:                                                                     </a:t>
            </a:r>
            <a:r>
              <a:rPr lang="en-GB" dirty="0" err="1"/>
              <a:t>cor.test</a:t>
            </a:r>
            <a:r>
              <a:rPr lang="en-GB" dirty="0"/>
              <a:t>(df$variable1, df$variable2, method = “</a:t>
            </a:r>
            <a:r>
              <a:rPr lang="en-GB" dirty="0" err="1"/>
              <a:t>pearson</a:t>
            </a:r>
            <a:r>
              <a:rPr lang="en-GB" dirty="0"/>
              <a:t>”)</a:t>
            </a:r>
          </a:p>
          <a:p>
            <a:r>
              <a:rPr lang="en-GB" dirty="0"/>
              <a:t>Regression                                                                       </a:t>
            </a:r>
            <a:r>
              <a:rPr lang="en-GB" dirty="0" err="1"/>
              <a:t>lm</a:t>
            </a:r>
            <a:r>
              <a:rPr lang="en-GB" dirty="0"/>
              <a:t>(outcome ~ predictor 1 + predictor 2, data = df)</a:t>
            </a:r>
          </a:p>
          <a:p>
            <a:endParaRPr lang="en-GB" dirty="0"/>
          </a:p>
          <a:p>
            <a:r>
              <a:rPr lang="en-GB" dirty="0"/>
              <a:t>One way between                                                          </a:t>
            </a:r>
            <a:r>
              <a:rPr lang="en-GB" dirty="0" err="1"/>
              <a:t>aov</a:t>
            </a:r>
            <a:r>
              <a:rPr lang="en-GB" dirty="0"/>
              <a:t>(</a:t>
            </a:r>
            <a:r>
              <a:rPr lang="en-GB" dirty="0" err="1"/>
              <a:t>dependantvariable</a:t>
            </a:r>
            <a:r>
              <a:rPr lang="en-GB" dirty="0"/>
              <a:t> ~ </a:t>
            </a:r>
            <a:r>
              <a:rPr lang="en-GB" dirty="0" err="1"/>
              <a:t>independentvariable</a:t>
            </a:r>
            <a:r>
              <a:rPr lang="en-GB" dirty="0"/>
              <a:t>, data = df)</a:t>
            </a:r>
          </a:p>
          <a:p>
            <a:r>
              <a:rPr lang="en-GB" dirty="0" err="1"/>
              <a:t>Posthoc</a:t>
            </a:r>
            <a:r>
              <a:rPr lang="en-GB" dirty="0"/>
              <a:t> (using </a:t>
            </a:r>
            <a:r>
              <a:rPr lang="en-GB" dirty="0" err="1"/>
              <a:t>emmeans</a:t>
            </a:r>
            <a:r>
              <a:rPr lang="en-GB" dirty="0"/>
              <a:t>)                                            </a:t>
            </a:r>
            <a:r>
              <a:rPr lang="en-GB" dirty="0" err="1"/>
              <a:t>emmeans</a:t>
            </a:r>
            <a:r>
              <a:rPr lang="en-GB" dirty="0"/>
              <a:t>(</a:t>
            </a:r>
            <a:r>
              <a:rPr lang="en-GB" dirty="0" err="1"/>
              <a:t>modelname</a:t>
            </a:r>
            <a:r>
              <a:rPr lang="en-GB" dirty="0"/>
              <a:t>, specs = pairwise ~ Group, adjust = "</a:t>
            </a:r>
            <a:r>
              <a:rPr lang="en-GB" dirty="0" err="1"/>
              <a:t>bonferroni</a:t>
            </a:r>
            <a:r>
              <a:rPr lang="en-GB" dirty="0"/>
              <a:t>") </a:t>
            </a:r>
          </a:p>
          <a:p>
            <a:r>
              <a:rPr lang="en-GB" dirty="0"/>
              <a:t>One way repeated (need long data format)             </a:t>
            </a:r>
            <a:r>
              <a:rPr lang="en-GB" dirty="0" err="1"/>
              <a:t>aov</a:t>
            </a:r>
            <a:r>
              <a:rPr lang="en-GB" dirty="0"/>
              <a:t>(</a:t>
            </a:r>
            <a:r>
              <a:rPr lang="en-GB" dirty="0" err="1"/>
              <a:t>dependantvariable</a:t>
            </a:r>
            <a:r>
              <a:rPr lang="en-GB" dirty="0"/>
              <a:t> ~ </a:t>
            </a:r>
            <a:r>
              <a:rPr lang="en-GB" dirty="0" err="1"/>
              <a:t>independentvariable</a:t>
            </a:r>
            <a:r>
              <a:rPr lang="en-GB" dirty="0"/>
              <a:t> + Error(subject/</a:t>
            </a:r>
            <a:r>
              <a:rPr lang="en-GB" dirty="0" err="1"/>
              <a:t>independentvariable</a:t>
            </a:r>
            <a:r>
              <a:rPr lang="en-GB" dirty="0"/>
              <a:t>), data = </a:t>
            </a:r>
            <a:r>
              <a:rPr lang="en-GB" dirty="0" err="1"/>
              <a:t>df</a:t>
            </a:r>
            <a:r>
              <a:rPr lang="en-GB" dirty="0"/>
              <a:t>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D217E-551A-4E1B-9DA1-FE927B9A9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6581E9-CA40-4347-B3F8-935683D0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1003982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NTU Home · NTU Support">
            <a:extLst>
              <a:ext uri="{FF2B5EF4-FFF2-40B4-BE49-F238E27FC236}">
                <a16:creationId xmlns:a16="http://schemas.microsoft.com/office/drawing/2014/main" id="{B4A94F35-579D-4F6E-A1D6-3E12B1CD8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50410B-667D-4007-810B-55BE769C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68743-7969-4EBB-8C52-8AE4F7202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b="1" u="sng" dirty="0"/>
              <a:t>Part 1</a:t>
            </a:r>
          </a:p>
          <a:p>
            <a:pPr marL="514350" indent="-514350">
              <a:buAutoNum type="arabicParenR"/>
            </a:pPr>
            <a:r>
              <a:rPr lang="en-GB" dirty="0"/>
              <a:t>Navigating R</a:t>
            </a:r>
          </a:p>
          <a:p>
            <a:pPr marL="514350" indent="-514350">
              <a:buAutoNum type="arabicParenR"/>
            </a:pPr>
            <a:r>
              <a:rPr lang="en-GB" dirty="0"/>
              <a:t>Using commands</a:t>
            </a:r>
          </a:p>
          <a:p>
            <a:pPr marL="514350" indent="-514350">
              <a:buAutoNum type="arabicParenR"/>
            </a:pPr>
            <a:r>
              <a:rPr lang="en-GB" dirty="0"/>
              <a:t>Reading in Data</a:t>
            </a:r>
          </a:p>
          <a:p>
            <a:pPr marL="514350" indent="-514350">
              <a:buAutoNum type="arabicParenR"/>
            </a:pPr>
            <a:r>
              <a:rPr lang="en-GB" dirty="0"/>
              <a:t>Basic statistical-tests</a:t>
            </a:r>
          </a:p>
          <a:p>
            <a:endParaRPr lang="en-GB" dirty="0"/>
          </a:p>
          <a:p>
            <a:r>
              <a:rPr lang="en-GB" b="1" u="sng" dirty="0"/>
              <a:t>Part 2</a:t>
            </a:r>
          </a:p>
          <a:p>
            <a:pPr marL="0" indent="0">
              <a:buNone/>
            </a:pPr>
            <a:r>
              <a:rPr lang="en-GB" dirty="0"/>
              <a:t>4) Regressions and using </a:t>
            </a:r>
            <a:r>
              <a:rPr lang="en-GB" dirty="0" err="1"/>
              <a:t>lm</a:t>
            </a:r>
            <a:r>
              <a:rPr lang="en-GB" dirty="0"/>
              <a:t> for EVERYTHING (and why the previous section was a waste of time).</a:t>
            </a:r>
          </a:p>
          <a:p>
            <a:endParaRPr lang="en-GB" dirty="0"/>
          </a:p>
          <a:p>
            <a:r>
              <a:rPr lang="en-GB" b="1" u="sng" dirty="0"/>
              <a:t>Part 3</a:t>
            </a:r>
          </a:p>
          <a:p>
            <a:pPr marL="0" indent="0">
              <a:buNone/>
            </a:pPr>
            <a:r>
              <a:rPr lang="en-GB" dirty="0"/>
              <a:t>5) using mixed effects models (a simple extension of </a:t>
            </a:r>
            <a:r>
              <a:rPr lang="en-GB" dirty="0" err="1"/>
              <a:t>lm</a:t>
            </a:r>
            <a:r>
              <a:rPr lang="en-GB" dirty="0"/>
              <a:t> and why you no longer need to do anything else).  But only if there’s time and a desire…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8F500-993B-4061-A9E9-866360706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760C9-3413-4888-98DF-1A6990CD0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</p:spTree>
    <p:extLst>
      <p:ext uri="{BB962C8B-B14F-4D97-AF65-F5344CB8AC3E}">
        <p14:creationId xmlns:p14="http://schemas.microsoft.com/office/powerpoint/2010/main" val="1492446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98B27-1DD1-437F-B507-022B72657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43383"/>
          </a:xfrm>
        </p:spPr>
        <p:txBody>
          <a:bodyPr/>
          <a:lstStyle/>
          <a:p>
            <a:pPr algn="ctr"/>
            <a:r>
              <a:rPr lang="en-GB" dirty="0"/>
              <a:t>Step 1</a:t>
            </a: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453706C3-D78A-445C-AEAF-6388DE329F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99" y="1073542"/>
            <a:ext cx="8802602" cy="485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BA8EBA-2F4C-4536-B1EC-951E489D9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9987E7-701B-47F3-97E7-9AE0D1A35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6" name="Picture 2" descr="NTU Home · NTU Support">
            <a:extLst>
              <a:ext uri="{FF2B5EF4-FFF2-40B4-BE49-F238E27FC236}">
                <a16:creationId xmlns:a16="http://schemas.microsoft.com/office/drawing/2014/main" id="{1509B2FA-77FF-4DCD-8E1D-60DF1D6A4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081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6670-DBEC-4C55-BFC4-210EE9A7A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the concerns (if any)?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1208F-B52A-4995-8B24-5F088E884E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12EC1-DA42-4268-B8D2-4F54D4C838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88F00-FB9F-46DE-827A-008F3744D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FF8BA-ABB8-492F-9DF4-D9F9A163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7" name="Picture 2" descr="NTU Home · NTU Support">
            <a:extLst>
              <a:ext uri="{FF2B5EF4-FFF2-40B4-BE49-F238E27FC236}">
                <a16:creationId xmlns:a16="http://schemas.microsoft.com/office/drawing/2014/main" id="{9E104A8D-AB14-4F90-8B62-00586F11E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456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7BC81-8D52-40A1-AE18-8292CEFE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Some points to keep in mind…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A7E15-7A93-4B1E-8110-3DB80433CF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sz="2300" dirty="0"/>
              <a:t>Please pay attention</a:t>
            </a:r>
          </a:p>
          <a:p>
            <a:pPr lvl="1"/>
            <a:r>
              <a:rPr lang="en-GB" sz="2100" dirty="0"/>
              <a:t>No need to be on emails</a:t>
            </a:r>
          </a:p>
          <a:p>
            <a:pPr lvl="1"/>
            <a:r>
              <a:rPr lang="en-GB" sz="2100" dirty="0"/>
              <a:t>No one is going to die if you don’t respond to them</a:t>
            </a:r>
          </a:p>
          <a:p>
            <a:pPr lvl="1"/>
            <a:endParaRPr lang="en-GB" sz="2100" dirty="0"/>
          </a:p>
          <a:p>
            <a:r>
              <a:rPr lang="en-GB" sz="2300" dirty="0"/>
              <a:t>We can all go at the same pace.</a:t>
            </a:r>
          </a:p>
          <a:p>
            <a:pPr lvl="1"/>
            <a:r>
              <a:rPr lang="en-GB" sz="2100" dirty="0"/>
              <a:t>If you have a question, ask it to everyone</a:t>
            </a:r>
          </a:p>
          <a:p>
            <a:pPr lvl="1"/>
            <a:r>
              <a:rPr lang="en-GB" sz="2100" dirty="0"/>
              <a:t>Share your misery. </a:t>
            </a:r>
          </a:p>
          <a:p>
            <a:pPr lvl="1"/>
            <a:r>
              <a:rPr lang="en-GB" sz="2100" dirty="0"/>
              <a:t>If you get an error message, this will be used as a class exercise! So please share!</a:t>
            </a:r>
          </a:p>
          <a:p>
            <a:pPr marL="457200" lvl="1" indent="0">
              <a:buNone/>
            </a:pPr>
            <a:endParaRPr lang="en-GB" sz="2100" dirty="0"/>
          </a:p>
          <a:p>
            <a:r>
              <a:rPr lang="en-GB" sz="2300" dirty="0"/>
              <a:t>We may not know the answer.  This is fine.  Let’s find out the answer as a group</a:t>
            </a:r>
          </a:p>
          <a:p>
            <a:endParaRPr lang="en-GB" sz="2300" dirty="0"/>
          </a:p>
          <a:p>
            <a:r>
              <a:rPr lang="en-GB" sz="2300" dirty="0"/>
              <a:t>Don’t think R as a language. That’s off-putting</a:t>
            </a:r>
          </a:p>
          <a:p>
            <a:endParaRPr lang="en-GB" sz="2300" dirty="0"/>
          </a:p>
          <a:p>
            <a:r>
              <a:rPr lang="en-GB" sz="2300" dirty="0"/>
              <a:t>USE R OUTSIDE THIS WORKSHOP!!</a:t>
            </a:r>
          </a:p>
          <a:p>
            <a:pPr lvl="1"/>
            <a:r>
              <a:rPr lang="en-GB" sz="2100" dirty="0"/>
              <a:t>Take the time to practice on your data or mock data</a:t>
            </a:r>
          </a:p>
          <a:p>
            <a:pPr lvl="1"/>
            <a:endParaRPr lang="en-GB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9D605-21F1-4EC5-A78E-6DD92887BC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en-GB"/>
          </a:p>
        </p:txBody>
      </p:sp>
      <p:pic>
        <p:nvPicPr>
          <p:cNvPr id="1026" name="Picture 2" descr="Image result for not paying attention">
            <a:extLst>
              <a:ext uri="{FF2B5EF4-FFF2-40B4-BE49-F238E27FC236}">
                <a16:creationId xmlns:a16="http://schemas.microsoft.com/office/drawing/2014/main" id="{F7F5673F-69AC-4833-AEFA-EA1D8E866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302" y="2312186"/>
            <a:ext cx="5275898" cy="351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72902-CC41-48AA-81F1-C090D69CC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12/4/2023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30EA2-267C-4181-B7E9-DDFAA0C55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Andrew Mackenzie @DrAndyMack</a:t>
            </a:r>
          </a:p>
        </p:txBody>
      </p:sp>
      <p:pic>
        <p:nvPicPr>
          <p:cNvPr id="8" name="Picture 2" descr="NTU Home · NTU Support">
            <a:extLst>
              <a:ext uri="{FF2B5EF4-FFF2-40B4-BE49-F238E27FC236}">
                <a16:creationId xmlns:a16="http://schemas.microsoft.com/office/drawing/2014/main" id="{D38A7176-3F98-4605-B2D6-66C6B10FB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6121183"/>
            <a:ext cx="2617694" cy="7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4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19742D6D82474D945CDF9E2682F428" ma:contentTypeVersion="17" ma:contentTypeDescription="Create a new document." ma:contentTypeScope="" ma:versionID="87efc2d71a5d9ad80834471b251c8fbc">
  <xsd:schema xmlns:xsd="http://www.w3.org/2001/XMLSchema" xmlns:xs="http://www.w3.org/2001/XMLSchema" xmlns:p="http://schemas.microsoft.com/office/2006/metadata/properties" xmlns:ns3="35d109d4-2471-4d61-8a25-83f10172d5ce" xmlns:ns4="91bba697-1378-414c-bb77-0120d43ba585" targetNamespace="http://schemas.microsoft.com/office/2006/metadata/properties" ma:root="true" ma:fieldsID="9d845d6b9597ab403eca4e924c5792b6" ns3:_="" ns4:_="">
    <xsd:import namespace="35d109d4-2471-4d61-8a25-83f10172d5ce"/>
    <xsd:import namespace="91bba697-1378-414c-bb77-0120d43ba58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d109d4-2471-4d61-8a25-83f10172d5c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ba697-1378-414c-bb77-0120d43ba5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_activity" ma:index="24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bba697-1378-414c-bb77-0120d43ba58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E17A97-2D26-4423-896A-409DF514B2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d109d4-2471-4d61-8a25-83f10172d5ce"/>
    <ds:schemaRef ds:uri="91bba697-1378-414c-bb77-0120d43ba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271A4D-F4F7-4D54-AFD7-8FE5EE8D4F88}">
  <ds:schemaRefs>
    <ds:schemaRef ds:uri="http://purl.org/dc/elements/1.1/"/>
    <ds:schemaRef ds:uri="http://purl.org/dc/dcmitype/"/>
    <ds:schemaRef ds:uri="http://schemas.microsoft.com/office/2006/documentManagement/types"/>
    <ds:schemaRef ds:uri="91bba697-1378-414c-bb77-0120d43ba585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35d109d4-2471-4d61-8a25-83f10172d5c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C497C9B-02C0-48A7-B5E7-31C0146C9C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2425</Words>
  <Application>Microsoft Office PowerPoint</Application>
  <PresentationFormat>Widescreen</PresentationFormat>
  <Paragraphs>551</Paragraphs>
  <Slides>53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1_Office Theme</vt:lpstr>
      <vt:lpstr>The absolute basics in doing stats in R</vt:lpstr>
      <vt:lpstr>Dr Andrew Mackenzie</vt:lpstr>
      <vt:lpstr>Dr Sarah Gardner</vt:lpstr>
      <vt:lpstr>Dr Jens Roeser</vt:lpstr>
      <vt:lpstr>We are NTU Psychology </vt:lpstr>
      <vt:lpstr>Plan</vt:lpstr>
      <vt:lpstr>Step 1</vt:lpstr>
      <vt:lpstr>What are the concerns (if any)?</vt:lpstr>
      <vt:lpstr>Some points to keep in mind…</vt:lpstr>
      <vt:lpstr>Part 1: the basics of R and doing basic stats</vt:lpstr>
      <vt:lpstr>Let’s get the material</vt:lpstr>
      <vt:lpstr>Getting started with R studio</vt:lpstr>
      <vt:lpstr>PowerPoint Presentation</vt:lpstr>
      <vt:lpstr>Using the command – EXERCISE</vt:lpstr>
      <vt:lpstr>Some quick coding principles</vt:lpstr>
      <vt:lpstr>Putting this all together…</vt:lpstr>
      <vt:lpstr>Mathematical Operators</vt:lpstr>
      <vt:lpstr>Magic ‘c’</vt:lpstr>
      <vt:lpstr>1. Before anything else:</vt:lpstr>
      <vt:lpstr>1. Projects</vt:lpstr>
      <vt:lpstr>2. Packages</vt:lpstr>
      <vt:lpstr>2. Packages</vt:lpstr>
      <vt:lpstr>2. Installing Packages – EXERCISE</vt:lpstr>
      <vt:lpstr>3. Reading in Data</vt:lpstr>
      <vt:lpstr>Mackenzie et al (2022)</vt:lpstr>
      <vt:lpstr>Multiple Object Tracking (MOT)</vt:lpstr>
      <vt:lpstr>Multiple Object Avoidance (MOA)</vt:lpstr>
      <vt:lpstr>Cognitive Processing Speed  </vt:lpstr>
      <vt:lpstr>4. What should my data look like</vt:lpstr>
      <vt:lpstr>General Types of layouts</vt:lpstr>
      <vt:lpstr>5. Do I need to use R to sort/wrangle/clean my data?</vt:lpstr>
      <vt:lpstr>No….but</vt:lpstr>
      <vt:lpstr>And that’s all you need to know to get started!</vt:lpstr>
      <vt:lpstr>Some data checking and some basic descriptives</vt:lpstr>
      <vt:lpstr>Always check your data</vt:lpstr>
      <vt:lpstr>Some basic descriptive and plot functions</vt:lpstr>
      <vt:lpstr>Simple Correlations</vt:lpstr>
      <vt:lpstr>Correlations</vt:lpstr>
      <vt:lpstr>Correlations</vt:lpstr>
      <vt:lpstr>You just did your first statistical test in R!</vt:lpstr>
      <vt:lpstr>Independent t-test</vt:lpstr>
      <vt:lpstr>Independent measures t-test</vt:lpstr>
      <vt:lpstr>Steps for a Independent measures t-test</vt:lpstr>
      <vt:lpstr>PowerPoint Presentation</vt:lpstr>
      <vt:lpstr>You just did your second statistical test in R!</vt:lpstr>
      <vt:lpstr>T-test Error Check Exercise</vt:lpstr>
      <vt:lpstr>One-way ANOVAs</vt:lpstr>
      <vt:lpstr>One-way ANOVA (between)</vt:lpstr>
      <vt:lpstr>Steps for a One-way ANOVA (between)</vt:lpstr>
      <vt:lpstr>Steps for a One-way ANOVA (between)</vt:lpstr>
      <vt:lpstr>You just completed a complete research methods 1 course (kind of)!</vt:lpstr>
      <vt:lpstr>Congratulations! </vt:lpstr>
      <vt:lpstr>Syntax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absolute basics in doing stats in R</dc:title>
  <dc:creator>Mackenzie, Andrew</dc:creator>
  <cp:lastModifiedBy>Mackenzie, Andrew</cp:lastModifiedBy>
  <cp:revision>9</cp:revision>
  <dcterms:created xsi:type="dcterms:W3CDTF">2019-08-05T13:33:19Z</dcterms:created>
  <dcterms:modified xsi:type="dcterms:W3CDTF">2023-04-11T17:29:51Z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0x010100EA19742D6D82474D945CDF9E2682F428</vt:lpwstr>
  </property>
</Properties>
</file>